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 id="2147483820" r:id="rId2"/>
  </p:sldMasterIdLst>
  <p:sldIdLst>
    <p:sldId id="256" r:id="rId3"/>
    <p:sldId id="317" r:id="rId4"/>
    <p:sldId id="328" r:id="rId5"/>
    <p:sldId id="321" r:id="rId6"/>
    <p:sldId id="322" r:id="rId7"/>
    <p:sldId id="323" r:id="rId8"/>
    <p:sldId id="319" r:id="rId9"/>
    <p:sldId id="324" r:id="rId10"/>
    <p:sldId id="326" r:id="rId11"/>
    <p:sldId id="257" r:id="rId12"/>
    <p:sldId id="259" r:id="rId13"/>
    <p:sldId id="260" r:id="rId14"/>
    <p:sldId id="261" r:id="rId15"/>
    <p:sldId id="263" r:id="rId16"/>
    <p:sldId id="265" r:id="rId17"/>
    <p:sldId id="258" r:id="rId18"/>
    <p:sldId id="264" r:id="rId19"/>
    <p:sldId id="266"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2" r:id="rId33"/>
    <p:sldId id="283" r:id="rId34"/>
    <p:sldId id="284" r:id="rId35"/>
    <p:sldId id="285" r:id="rId36"/>
    <p:sldId id="286" r:id="rId37"/>
    <p:sldId id="287" r:id="rId38"/>
    <p:sldId id="288" r:id="rId39"/>
    <p:sldId id="289" r:id="rId40"/>
    <p:sldId id="296" r:id="rId41"/>
    <p:sldId id="290" r:id="rId42"/>
    <p:sldId id="291" r:id="rId43"/>
    <p:sldId id="292" r:id="rId44"/>
    <p:sldId id="293" r:id="rId45"/>
    <p:sldId id="294" r:id="rId46"/>
    <p:sldId id="295" r:id="rId47"/>
    <p:sldId id="298" r:id="rId48"/>
    <p:sldId id="299" r:id="rId49"/>
    <p:sldId id="300" r:id="rId50"/>
    <p:sldId id="301" r:id="rId51"/>
    <p:sldId id="302" r:id="rId52"/>
    <p:sldId id="303" r:id="rId53"/>
    <p:sldId id="304" r:id="rId54"/>
    <p:sldId id="305" r:id="rId55"/>
    <p:sldId id="306" r:id="rId56"/>
    <p:sldId id="307" r:id="rId57"/>
    <p:sldId id="309" r:id="rId58"/>
    <p:sldId id="311" r:id="rId59"/>
    <p:sldId id="267" r:id="rId60"/>
    <p:sldId id="329" r:id="rId61"/>
    <p:sldId id="316" r:id="rId62"/>
    <p:sldId id="3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21B27-0637-4910-9096-46139B81C3B5}" v="541" dt="2023-04-14T19:27:47.340"/>
    <p1510:client id="{D3AA717D-E48F-588D-909F-24A7E0335001}" v="213" dt="2023-04-15T13:54:29.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p:scale>
          <a:sx n="100" d="100"/>
          <a:sy n="100" d="100"/>
        </p:scale>
        <p:origin x="5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7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3/10/2024</a:t>
            </a:fld>
            <a:endParaRPr lang="en-US" dirty="0"/>
          </a:p>
        </p:txBody>
      </p:sp>
      <p:sp>
        <p:nvSpPr>
          <p:cNvPr id="5" name="Footer Placeholder 4">
            <a:extLst>
              <a:ext uri="{FF2B5EF4-FFF2-40B4-BE49-F238E27FC236}">
                <a16:creationId xmlns=""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9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608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3003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March 10, 2024</a:t>
            </a:fld>
            <a:endParaRPr lang="en-US"/>
          </a:p>
        </p:txBody>
      </p:sp>
      <p:sp>
        <p:nvSpPr>
          <p:cNvPr id="5" name="Footer Placeholder 4">
            <a:extLst>
              <a:ext uri="{FF2B5EF4-FFF2-40B4-BE49-F238E27FC236}">
                <a16:creationId xmlns=""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25367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March 10, 2024</a:t>
            </a:fld>
            <a:endParaRPr lang="en-US"/>
          </a:p>
        </p:txBody>
      </p:sp>
      <p:sp>
        <p:nvSpPr>
          <p:cNvPr id="5" name="Footer Placeholder 4">
            <a:extLst>
              <a:ext uri="{FF2B5EF4-FFF2-40B4-BE49-F238E27FC236}">
                <a16:creationId xmlns=""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75994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March 10, 2024</a:t>
            </a:fld>
            <a:endParaRPr lang="en-US"/>
          </a:p>
        </p:txBody>
      </p:sp>
      <p:sp>
        <p:nvSpPr>
          <p:cNvPr id="5" name="Footer Placeholder 4">
            <a:extLst>
              <a:ext uri="{FF2B5EF4-FFF2-40B4-BE49-F238E27FC236}">
                <a16:creationId xmlns=""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70136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March 10, 2024</a:t>
            </a:fld>
            <a:endParaRPr lang="en-US"/>
          </a:p>
        </p:txBody>
      </p:sp>
      <p:sp>
        <p:nvSpPr>
          <p:cNvPr id="6" name="Footer Placeholder 5">
            <a:extLst>
              <a:ext uri="{FF2B5EF4-FFF2-40B4-BE49-F238E27FC236}">
                <a16:creationId xmlns=""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67516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March 10, 2024</a:t>
            </a:fld>
            <a:endParaRPr lang="en-US"/>
          </a:p>
        </p:txBody>
      </p:sp>
      <p:sp>
        <p:nvSpPr>
          <p:cNvPr id="8" name="Footer Placeholder 7">
            <a:extLst>
              <a:ext uri="{FF2B5EF4-FFF2-40B4-BE49-F238E27FC236}">
                <a16:creationId xmlns=""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95202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March 10, 2024</a:t>
            </a:fld>
            <a:endParaRPr lang="en-US"/>
          </a:p>
        </p:txBody>
      </p:sp>
      <p:sp>
        <p:nvSpPr>
          <p:cNvPr id="4" name="Footer Placeholder 3">
            <a:extLst>
              <a:ext uri="{FF2B5EF4-FFF2-40B4-BE49-F238E27FC236}">
                <a16:creationId xmlns=""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9682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March 10, 2024</a:t>
            </a:fld>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62955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March 10, 2024</a:t>
            </a:fld>
            <a:endParaRPr lang="en-US"/>
          </a:p>
        </p:txBody>
      </p:sp>
      <p:sp>
        <p:nvSpPr>
          <p:cNvPr id="6" name="Footer Placeholder 5">
            <a:extLst>
              <a:ext uri="{FF2B5EF4-FFF2-40B4-BE49-F238E27FC236}">
                <a16:creationId xmlns=""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32803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7476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March 10, 2024</a:t>
            </a:fld>
            <a:endParaRPr lang="en-US"/>
          </a:p>
        </p:txBody>
      </p:sp>
      <p:sp>
        <p:nvSpPr>
          <p:cNvPr id="6" name="Footer Placeholder 5">
            <a:extLst>
              <a:ext uri="{FF2B5EF4-FFF2-40B4-BE49-F238E27FC236}">
                <a16:creationId xmlns=""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54756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March 10, 2024</a:t>
            </a:fld>
            <a:endParaRPr lang="en-US"/>
          </a:p>
        </p:txBody>
      </p:sp>
      <p:sp>
        <p:nvSpPr>
          <p:cNvPr id="5" name="Footer Placeholder 4">
            <a:extLst>
              <a:ext uri="{FF2B5EF4-FFF2-40B4-BE49-F238E27FC236}">
                <a16:creationId xmlns=""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49900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March 10, 2024</a:t>
            </a:fld>
            <a:endParaRPr lang="en-US"/>
          </a:p>
        </p:txBody>
      </p:sp>
      <p:sp>
        <p:nvSpPr>
          <p:cNvPr id="5" name="Footer Placeholder 4">
            <a:extLst>
              <a:ext uri="{FF2B5EF4-FFF2-40B4-BE49-F238E27FC236}">
                <a16:creationId xmlns=""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6356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5" name="Footer Placeholder 4">
            <a:extLst>
              <a:ext uri="{FF2B5EF4-FFF2-40B4-BE49-F238E27FC236}">
                <a16:creationId xmlns=""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0470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6" name="Footer Placeholder 5">
            <a:extLst>
              <a:ext uri="{FF2B5EF4-FFF2-40B4-BE49-F238E27FC236}">
                <a16:creationId xmlns=""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426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3/10/2024</a:t>
            </a:fld>
            <a:endParaRPr lang="en-US"/>
          </a:p>
        </p:txBody>
      </p:sp>
      <p:sp>
        <p:nvSpPr>
          <p:cNvPr id="8" name="Footer Placeholder 7">
            <a:extLst>
              <a:ext uri="{FF2B5EF4-FFF2-40B4-BE49-F238E27FC236}">
                <a16:creationId xmlns=""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496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4" name="Footer Placeholder 3">
            <a:extLst>
              <a:ext uri="{FF2B5EF4-FFF2-40B4-BE49-F238E27FC236}">
                <a16:creationId xmlns=""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3284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3/10/2024</a:t>
            </a:fld>
            <a:endParaRPr lang="en-US"/>
          </a:p>
        </p:txBody>
      </p:sp>
      <p:sp>
        <p:nvSpPr>
          <p:cNvPr id="3" name="Footer Placeholder 2">
            <a:extLst>
              <a:ext uri="{FF2B5EF4-FFF2-40B4-BE49-F238E27FC236}">
                <a16:creationId xmlns=""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581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3/10/2024</a:t>
            </a:fld>
            <a:endParaRPr lang="en-US" dirty="0"/>
          </a:p>
        </p:txBody>
      </p:sp>
      <p:sp>
        <p:nvSpPr>
          <p:cNvPr id="6" name="Footer Placeholder 5">
            <a:extLst>
              <a:ext uri="{FF2B5EF4-FFF2-40B4-BE49-F238E27FC236}">
                <a16:creationId xmlns=""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8657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3/10/2024</a:t>
            </a:fld>
            <a:endParaRPr lang="en-US"/>
          </a:p>
        </p:txBody>
      </p:sp>
      <p:sp>
        <p:nvSpPr>
          <p:cNvPr id="6" name="Footer Placeholder 5">
            <a:extLst>
              <a:ext uri="{FF2B5EF4-FFF2-40B4-BE49-F238E27FC236}">
                <a16:creationId xmlns=""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8450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3/10/2024</a:t>
            </a:fld>
            <a:endParaRPr lang="en-US"/>
          </a:p>
        </p:txBody>
      </p:sp>
      <p:sp>
        <p:nvSpPr>
          <p:cNvPr id="5" name="Footer Placeholder 4">
            <a:extLst>
              <a:ext uri="{FF2B5EF4-FFF2-40B4-BE49-F238E27FC236}">
                <a16:creationId xmlns=""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2379867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2" r:id="rId6"/>
    <p:sldLayoutId id="2147483748" r:id="rId7"/>
    <p:sldLayoutId id="2147483749" r:id="rId8"/>
    <p:sldLayoutId id="2147483750" r:id="rId9"/>
    <p:sldLayoutId id="2147483751"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lIns="109728" tIns="109728" rIns="109728" bIns="91440" anchor="t"/>
          <a:lstStyle/>
          <a:p>
            <a:pPr lvl="0">
              <a:lnSpc>
                <a:spcPct val="100000"/>
              </a:lnSpc>
            </a:pPr>
            <a:r>
              <a:rPr lang="en-US"/>
              <a:t>Click to edit Master title style</a:t>
            </a:r>
          </a:p>
        </p:txBody>
      </p:sp>
      <p:sp>
        <p:nvSpPr>
          <p:cNvPr id="3" name="Text Placeholder 2">
            <a:extLst>
              <a:ext uri="{FF2B5EF4-FFF2-40B4-BE49-F238E27FC236}">
                <a16:creationId xmlns=""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lIns="109728" tIns="109728" rIns="109728" bIns="91440" anchor="ctr"/>
          <a:lstStyle>
            <a:lvl1pPr algn="l">
              <a:defRPr sz="1000" spc="80">
                <a:solidFill>
                  <a:schemeClr val="tx1">
                    <a:alpha val="80000"/>
                  </a:schemeClr>
                </a:solidFill>
              </a:defRPr>
            </a:lvl1pPr>
          </a:lstStyle>
          <a:p>
            <a:fld id="{246CB39B-5F4C-4A7E-9BE3-AAFD45576D16}" type="datetime2">
              <a:rPr lang="en-US" smtClean="0"/>
              <a:t>Sunday, March 10, 2024</a:t>
            </a:fld>
            <a:endParaRPr lang="en-US"/>
          </a:p>
        </p:txBody>
      </p:sp>
      <p:sp>
        <p:nvSpPr>
          <p:cNvPr id="5" name="Footer Placeholder 4">
            <a:extLst>
              <a:ext uri="{FF2B5EF4-FFF2-40B4-BE49-F238E27FC236}">
                <a16:creationId xmlns=""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lIns="109728" tIns="109728" rIns="109728" bIns="91440" anchor="ctr"/>
          <a:lstStyle>
            <a:lvl1pPr algn="l">
              <a:defRPr sz="1000" spc="80">
                <a:solidFill>
                  <a:schemeClr val="tx1">
                    <a:alpha val="80000"/>
                  </a:schemeClr>
                </a:solidFill>
              </a:defRPr>
            </a:lvl1pPr>
          </a:lstStyle>
          <a:p>
            <a:r>
              <a:rPr lang="en-US"/>
              <a:t>Sample Footer</a:t>
            </a:r>
          </a:p>
        </p:txBody>
      </p:sp>
      <p:sp>
        <p:nvSpPr>
          <p:cNvPr id="6" name="Slide Number Placeholder 5">
            <a:extLst>
              <a:ext uri="{FF2B5EF4-FFF2-40B4-BE49-F238E27FC236}">
                <a16:creationId xmlns=""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lIns="109728" tIns="109728" rIns="109728" bIns="91440" anchor="ctr"/>
          <a:lstStyle>
            <a:lvl1pPr algn="r">
              <a:defRPr sz="1000" spc="8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8667580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09" r:id="rId6"/>
    <p:sldLayoutId id="2147483814" r:id="rId7"/>
    <p:sldLayoutId id="2147483810" r:id="rId8"/>
    <p:sldLayoutId id="2147483811" r:id="rId9"/>
    <p:sldLayoutId id="2147483812" r:id="rId10"/>
    <p:sldLayoutId id="2147483813" r:id="rId11"/>
  </p:sldLayoutIdLst>
  <p:hf sldNum="0" hdr="0" ftr="0" dt="0"/>
  <p:txStyles>
    <p:titleStyle>
      <a:lvl1pPr algn="l" defTabSz="914400" rtl="0" eaLnBrk="1" latinLnBrk="0" hangingPunct="1">
        <a:lnSpc>
          <a:spcPct val="100000"/>
        </a:lnSpc>
        <a:spcBef>
          <a:spcPct val="0"/>
        </a:spcBef>
        <a:buNone/>
        <a:defRPr lang="en-US" sz="4800" kern="1200" spc="22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spc="15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spc="15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spc="15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spc="15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spc="1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ditor.analyticsvidhya.com/uploads/556091_ciDgQEjViWLnCbmX-EeSrA.gif" TargetMode="External"/><Relationship Id="rId2" Type="http://schemas.openxmlformats.org/officeDocument/2006/relationships/hyperlink" Target="https://editor.analyticsvidhya.com/uploads/419681_GcI7G-JLAQiEoCON7xFbhg.gif" TargetMode="External"/><Relationship Id="rId1" Type="http://schemas.openxmlformats.org/officeDocument/2006/relationships/slideLayout" Target="../slideLayouts/slideLayout2.xml"/><Relationship Id="rId4" Type="http://schemas.openxmlformats.org/officeDocument/2006/relationships/hyperlink" Target="https://editor.analyticsvidhya.com/uploads/52794neural-networks-layers-visualization.jpg"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editor.analyticsvidhya.com/uploads/254781_uoWYsCV5vBU8SHFPAPao-w.gi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adamharley.com/nn_vis/cnn/3d.html" TargetMode="External"/><Relationship Id="rId2" Type="http://schemas.openxmlformats.org/officeDocument/2006/relationships/hyperlink" Target="https://adamharley.com/nn_vis/cnn/2d.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 xmlns:a16="http://schemas.microsoft.com/office/drawing/2014/main" id="{68AF5748-FED8-45BA-8631-26D1D10F32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489152"/>
            <a:ext cx="4034092" cy="3837345"/>
          </a:xfrm>
        </p:spPr>
        <p:txBody>
          <a:bodyPr anchor="b">
            <a:normAutofit/>
          </a:bodyPr>
          <a:lstStyle/>
          <a:p>
            <a:r>
              <a:rPr lang="en-US" sz="4100" b="1" dirty="0">
                <a:highlight>
                  <a:srgbClr val="FFFFFF"/>
                </a:highlight>
              </a:rPr>
              <a:t>Introduction to Convolutional Neural Network </a:t>
            </a:r>
            <a:br>
              <a:rPr lang="en-US" sz="4100" b="1" dirty="0">
                <a:highlight>
                  <a:srgbClr val="FFFFFF"/>
                </a:highlight>
              </a:rPr>
            </a:br>
            <a:r>
              <a:rPr lang="en-US" sz="4100" b="1" u="sng" dirty="0">
                <a:highlight>
                  <a:srgbClr val="FFFFFF"/>
                </a:highlight>
              </a:rPr>
              <a:t>(CNN)</a:t>
            </a:r>
            <a:endParaRPr lang="en-US" sz="4100" b="1" u="sng" dirty="0"/>
          </a:p>
          <a:p>
            <a:endParaRPr lang="en-US" sz="4100">
              <a:cs typeface="Calibri Light"/>
            </a:endParaRPr>
          </a:p>
        </p:txBody>
      </p:sp>
      <p:sp>
        <p:nvSpPr>
          <p:cNvPr id="34" name="Rectangle 3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a:extLst>
              <a:ext uri="{FF2B5EF4-FFF2-40B4-BE49-F238E27FC236}">
                <a16:creationId xmlns="" xmlns:a16="http://schemas.microsoft.com/office/drawing/2014/main" id="{0E006E3E-6AA2-0B72-D2E7-742FBD77D744}"/>
              </a:ext>
            </a:extLst>
          </p:cNvPr>
          <p:cNvPicPr>
            <a:picLocks noChangeAspect="1"/>
          </p:cNvPicPr>
          <p:nvPr/>
        </p:nvPicPr>
        <p:blipFill rotWithShape="1">
          <a:blip r:embed="rId2"/>
          <a:srcRect t="29651" r="6" b="6"/>
          <a:stretch/>
        </p:blipFill>
        <p:spPr>
          <a:xfrm>
            <a:off x="4864608" y="1426882"/>
            <a:ext cx="6846363" cy="3852981"/>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CE360805-FBD2-03A2-22E7-CF06203D7BE3}"/>
              </a:ext>
            </a:extLst>
          </p:cNvPr>
          <p:cNvPicPr>
            <a:picLocks noChangeAspect="1"/>
          </p:cNvPicPr>
          <p:nvPr/>
        </p:nvPicPr>
        <p:blipFill>
          <a:blip r:embed="rId2"/>
          <a:stretch>
            <a:fillRect/>
          </a:stretch>
        </p:blipFill>
        <p:spPr>
          <a:xfrm>
            <a:off x="2147" y="590262"/>
            <a:ext cx="11565226" cy="5119393"/>
          </a:xfrm>
          <a:prstGeom prst="rect">
            <a:avLst/>
          </a:prstGeom>
        </p:spPr>
      </p:pic>
    </p:spTree>
    <p:extLst>
      <p:ext uri="{BB962C8B-B14F-4D97-AF65-F5344CB8AC3E}">
        <p14:creationId xmlns:p14="http://schemas.microsoft.com/office/powerpoint/2010/main" val="39538771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806977C2-5CE3-22FD-6A72-83B82A7677F4}"/>
              </a:ext>
            </a:extLst>
          </p:cNvPr>
          <p:cNvPicPr>
            <a:picLocks noChangeAspect="1"/>
          </p:cNvPicPr>
          <p:nvPr/>
        </p:nvPicPr>
        <p:blipFill>
          <a:blip r:embed="rId2"/>
          <a:stretch>
            <a:fillRect/>
          </a:stretch>
        </p:blipFill>
        <p:spPr>
          <a:xfrm>
            <a:off x="850006" y="1162632"/>
            <a:ext cx="10148551" cy="4468341"/>
          </a:xfrm>
          <a:prstGeom prst="rect">
            <a:avLst/>
          </a:prstGeom>
        </p:spPr>
      </p:pic>
    </p:spTree>
    <p:extLst>
      <p:ext uri="{BB962C8B-B14F-4D97-AF65-F5344CB8AC3E}">
        <p14:creationId xmlns:p14="http://schemas.microsoft.com/office/powerpoint/2010/main" val="1641151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F2973F-B713-4EFA-F7F4-A61EB8D23F29}"/>
              </a:ext>
            </a:extLst>
          </p:cNvPr>
          <p:cNvSpPr>
            <a:spLocks noGrp="1"/>
          </p:cNvSpPr>
          <p:nvPr>
            <p:ph type="title"/>
          </p:nvPr>
        </p:nvSpPr>
        <p:spPr/>
        <p:txBody>
          <a:bodyPr>
            <a:normAutofit/>
          </a:bodyPr>
          <a:lstStyle/>
          <a:p>
            <a:r>
              <a:rPr lang="en-US" sz="4800" b="1" dirty="0">
                <a:solidFill>
                  <a:srgbClr val="222222"/>
                </a:solidFill>
                <a:highlight>
                  <a:srgbClr val="FFFFFF"/>
                </a:highlight>
              </a:rPr>
              <a:t>How does it work?</a:t>
            </a:r>
            <a:endParaRPr lang="en-US" b="1" dirty="0"/>
          </a:p>
          <a:p>
            <a:endParaRPr lang="en-US" dirty="0"/>
          </a:p>
        </p:txBody>
      </p:sp>
      <p:pic>
        <p:nvPicPr>
          <p:cNvPr id="4" name="Picture 4" descr="Diagram&#10;&#10;Description automatically generated">
            <a:extLst>
              <a:ext uri="{FF2B5EF4-FFF2-40B4-BE49-F238E27FC236}">
                <a16:creationId xmlns="" xmlns:a16="http://schemas.microsoft.com/office/drawing/2014/main" id="{411B93E9-5843-A843-8D5F-A1FF4C200481}"/>
              </a:ext>
            </a:extLst>
          </p:cNvPr>
          <p:cNvPicPr>
            <a:picLocks noGrp="1" noChangeAspect="1"/>
          </p:cNvPicPr>
          <p:nvPr>
            <p:ph idx="1"/>
          </p:nvPr>
        </p:nvPicPr>
        <p:blipFill>
          <a:blip r:embed="rId2"/>
          <a:stretch>
            <a:fillRect/>
          </a:stretch>
        </p:blipFill>
        <p:spPr>
          <a:xfrm>
            <a:off x="1121075" y="2478024"/>
            <a:ext cx="8976550" cy="3694176"/>
          </a:xfrm>
        </p:spPr>
      </p:pic>
    </p:spTree>
    <p:extLst>
      <p:ext uri="{BB962C8B-B14F-4D97-AF65-F5344CB8AC3E}">
        <p14:creationId xmlns:p14="http://schemas.microsoft.com/office/powerpoint/2010/main" val="1364970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1DE7B106-64FE-8FE3-1839-647638A389DC}"/>
              </a:ext>
            </a:extLst>
          </p:cNvPr>
          <p:cNvPicPr>
            <a:picLocks noChangeAspect="1"/>
          </p:cNvPicPr>
          <p:nvPr/>
        </p:nvPicPr>
        <p:blipFill>
          <a:blip r:embed="rId2"/>
          <a:stretch>
            <a:fillRect/>
          </a:stretch>
        </p:blipFill>
        <p:spPr>
          <a:xfrm>
            <a:off x="807078" y="558612"/>
            <a:ext cx="10652971" cy="5418804"/>
          </a:xfrm>
          <a:prstGeom prst="rect">
            <a:avLst/>
          </a:prstGeom>
        </p:spPr>
      </p:pic>
    </p:spTree>
    <p:extLst>
      <p:ext uri="{BB962C8B-B14F-4D97-AF65-F5344CB8AC3E}">
        <p14:creationId xmlns:p14="http://schemas.microsoft.com/office/powerpoint/2010/main" val="1494536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10431B-CD5A-B300-E2F6-2B90BBD6B76F}"/>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 xmlns:a16="http://schemas.microsoft.com/office/drawing/2014/main" id="{A86C031C-3C42-F4C9-54BF-C1148F5F713A}"/>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https://editor.analyticsvidhya.com/uploads/419681_GcI7G-JLAQiEoCON7xFbhg.gif</a:t>
            </a:r>
            <a:endParaRPr lang="en-US" dirty="0">
              <a:ea typeface="+mn-lt"/>
              <a:cs typeface="+mn-lt"/>
            </a:endParaRPr>
          </a:p>
          <a:p>
            <a:r>
              <a:rPr lang="en-US" dirty="0">
                <a:ea typeface="+mn-lt"/>
                <a:cs typeface="+mn-lt"/>
                <a:hlinkClick r:id="rId3"/>
              </a:rPr>
              <a:t>https://editor.analyticsvidhya.com/uploads/556091_ciDgQEjViWLnCbmX-EeSrA.gif</a:t>
            </a:r>
            <a:endParaRPr lang="en-US" dirty="0">
              <a:ea typeface="+mn-lt"/>
              <a:cs typeface="+mn-lt"/>
            </a:endParaRPr>
          </a:p>
          <a:p>
            <a:r>
              <a:rPr lang="en-US" dirty="0">
                <a:ea typeface="+mn-lt"/>
                <a:cs typeface="+mn-lt"/>
                <a:hlinkClick r:id="rId4"/>
              </a:rPr>
              <a:t>https://editor.analyticsvidhya.com/uploads/52794neural-networks-layers-visualization.jpg</a:t>
            </a:r>
          </a:p>
          <a:p>
            <a:endParaRPr lang="en-US" dirty="0">
              <a:ea typeface="+mn-lt"/>
              <a:cs typeface="+mn-lt"/>
            </a:endParaRPr>
          </a:p>
        </p:txBody>
      </p:sp>
    </p:spTree>
    <p:extLst>
      <p:ext uri="{BB962C8B-B14F-4D97-AF65-F5344CB8AC3E}">
        <p14:creationId xmlns:p14="http://schemas.microsoft.com/office/powerpoint/2010/main" val="3782423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6FD368-97E4-B0D8-B2A0-63411921607D}"/>
              </a:ext>
            </a:extLst>
          </p:cNvPr>
          <p:cNvSpPr>
            <a:spLocks noGrp="1"/>
          </p:cNvSpPr>
          <p:nvPr>
            <p:ph type="title"/>
          </p:nvPr>
        </p:nvSpPr>
        <p:spPr/>
        <p:txBody>
          <a:bodyPr/>
          <a:lstStyle/>
          <a:p>
            <a:r>
              <a:rPr lang="en-US" b="1" dirty="0">
                <a:solidFill>
                  <a:srgbClr val="222222"/>
                </a:solidFill>
                <a:highlight>
                  <a:srgbClr val="FFFFFF"/>
                </a:highlight>
              </a:rPr>
              <a:t>What’s a pooling layer?</a:t>
            </a:r>
            <a:endParaRPr lang="en-US" b="1" dirty="0"/>
          </a:p>
          <a:p>
            <a:endParaRPr lang="en-US" dirty="0"/>
          </a:p>
        </p:txBody>
      </p:sp>
      <p:sp>
        <p:nvSpPr>
          <p:cNvPr id="3" name="Content Placeholder 2">
            <a:extLst>
              <a:ext uri="{FF2B5EF4-FFF2-40B4-BE49-F238E27FC236}">
                <a16:creationId xmlns="" xmlns:a16="http://schemas.microsoft.com/office/drawing/2014/main" id="{98B1CBB9-C753-2FD1-F1BC-8F5B5A2772C5}"/>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https://editor.analyticsvidhya.com/uploads/254781_uoWYsCV5vBU8SHFPAPao-w.gif</a:t>
            </a:r>
            <a:endParaRPr lang="en-US" dirty="0">
              <a:ea typeface="+mn-lt"/>
              <a:cs typeface="+mn-lt"/>
            </a:endParaRPr>
          </a:p>
          <a:p>
            <a:endParaRPr lang="en-US" dirty="0"/>
          </a:p>
        </p:txBody>
      </p:sp>
    </p:spTree>
    <p:extLst>
      <p:ext uri="{BB962C8B-B14F-4D97-AF65-F5344CB8AC3E}">
        <p14:creationId xmlns:p14="http://schemas.microsoft.com/office/powerpoint/2010/main" val="3434882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D78852BA-7EE4-6E7A-5B28-66B4DBC9582F}"/>
              </a:ext>
            </a:extLst>
          </p:cNvPr>
          <p:cNvPicPr>
            <a:picLocks noChangeAspect="1"/>
          </p:cNvPicPr>
          <p:nvPr/>
        </p:nvPicPr>
        <p:blipFill>
          <a:blip r:embed="rId2"/>
          <a:stretch>
            <a:fillRect/>
          </a:stretch>
        </p:blipFill>
        <p:spPr>
          <a:xfrm>
            <a:off x="968062" y="569942"/>
            <a:ext cx="9236298" cy="5814710"/>
          </a:xfrm>
          <a:prstGeom prst="rect">
            <a:avLst/>
          </a:prstGeom>
        </p:spPr>
      </p:pic>
    </p:spTree>
    <p:extLst>
      <p:ext uri="{BB962C8B-B14F-4D97-AF65-F5344CB8AC3E}">
        <p14:creationId xmlns:p14="http://schemas.microsoft.com/office/powerpoint/2010/main" val="3655357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 xmlns:a16="http://schemas.microsoft.com/office/drawing/2014/main" id="{C2D8A97B-D8E0-63B5-6025-9F8DDB79E1C4}"/>
              </a:ext>
            </a:extLst>
          </p:cNvPr>
          <p:cNvPicPr>
            <a:picLocks noChangeAspect="1"/>
          </p:cNvPicPr>
          <p:nvPr/>
        </p:nvPicPr>
        <p:blipFill>
          <a:blip r:embed="rId2"/>
          <a:stretch>
            <a:fillRect/>
          </a:stretch>
        </p:blipFill>
        <p:spPr>
          <a:xfrm>
            <a:off x="592429" y="411709"/>
            <a:ext cx="11060804" cy="5680414"/>
          </a:xfrm>
          <a:prstGeom prst="rect">
            <a:avLst/>
          </a:prstGeom>
        </p:spPr>
      </p:pic>
    </p:spTree>
    <p:extLst>
      <p:ext uri="{BB962C8B-B14F-4D97-AF65-F5344CB8AC3E}">
        <p14:creationId xmlns:p14="http://schemas.microsoft.com/office/powerpoint/2010/main" val="2388586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F13A03AF-290C-343C-7763-4F93A54762AB}"/>
              </a:ext>
            </a:extLst>
          </p:cNvPr>
          <p:cNvPicPr>
            <a:picLocks noChangeAspect="1"/>
          </p:cNvPicPr>
          <p:nvPr/>
        </p:nvPicPr>
        <p:blipFill>
          <a:blip r:embed="rId2"/>
          <a:stretch>
            <a:fillRect/>
          </a:stretch>
        </p:blipFill>
        <p:spPr>
          <a:xfrm>
            <a:off x="1343696" y="882664"/>
            <a:ext cx="9590467" cy="5189264"/>
          </a:xfrm>
          <a:prstGeom prst="rect">
            <a:avLst/>
          </a:prstGeom>
        </p:spPr>
      </p:pic>
    </p:spTree>
    <p:extLst>
      <p:ext uri="{BB962C8B-B14F-4D97-AF65-F5344CB8AC3E}">
        <p14:creationId xmlns:p14="http://schemas.microsoft.com/office/powerpoint/2010/main" val="926145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 xmlns:a16="http://schemas.microsoft.com/office/drawing/2014/main" id="{0AEF13F0-874C-D314-920F-2BB47A14744D}"/>
              </a:ext>
            </a:extLst>
          </p:cNvPr>
          <p:cNvPicPr>
            <a:picLocks noChangeAspect="1"/>
          </p:cNvPicPr>
          <p:nvPr/>
        </p:nvPicPr>
        <p:blipFill>
          <a:blip r:embed="rId2"/>
          <a:stretch>
            <a:fillRect/>
          </a:stretch>
        </p:blipFill>
        <p:spPr>
          <a:xfrm>
            <a:off x="699753" y="768977"/>
            <a:ext cx="10491988" cy="5148328"/>
          </a:xfrm>
          <a:prstGeom prst="rect">
            <a:avLst/>
          </a:prstGeom>
        </p:spPr>
      </p:pic>
    </p:spTree>
    <p:extLst>
      <p:ext uri="{BB962C8B-B14F-4D97-AF65-F5344CB8AC3E}">
        <p14:creationId xmlns:p14="http://schemas.microsoft.com/office/powerpoint/2010/main" val="2322291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726908CC-6AC4-4222-8250-B90B6072E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2F606D8-696E-4B76-BB10-43672AA147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Diagram&#10;&#10;Description automatically generated">
            <a:extLst>
              <a:ext uri="{FF2B5EF4-FFF2-40B4-BE49-F238E27FC236}">
                <a16:creationId xmlns="" xmlns:a16="http://schemas.microsoft.com/office/drawing/2014/main" id="{F7B92131-949D-C675-AD03-A81EECCA2605}"/>
              </a:ext>
            </a:extLst>
          </p:cNvPr>
          <p:cNvPicPr>
            <a:picLocks noChangeAspect="1"/>
          </p:cNvPicPr>
          <p:nvPr/>
        </p:nvPicPr>
        <p:blipFill rotWithShape="1">
          <a:blip r:embed="rId2"/>
          <a:srcRect t="341" r="-1" b="3045"/>
          <a:stretch/>
        </p:blipFill>
        <p:spPr>
          <a:xfrm>
            <a:off x="352751" y="302429"/>
            <a:ext cx="11550506" cy="6053920"/>
          </a:xfrm>
          <a:prstGeom prst="rect">
            <a:avLst/>
          </a:prstGeom>
        </p:spPr>
      </p:pic>
      <p:sp>
        <p:nvSpPr>
          <p:cNvPr id="11" name="Rectangle 10">
            <a:extLst>
              <a:ext uri="{FF2B5EF4-FFF2-40B4-BE49-F238E27FC236}">
                <a16:creationId xmlns="" xmlns:a16="http://schemas.microsoft.com/office/drawing/2014/main" id="{3ABF1881-5AFD-48F9-979A-19EE2FE30A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232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87397E8D-F1FC-5FF2-E3F5-28D1C0E97978}"/>
              </a:ext>
            </a:extLst>
          </p:cNvPr>
          <p:cNvPicPr>
            <a:picLocks noChangeAspect="1"/>
          </p:cNvPicPr>
          <p:nvPr/>
        </p:nvPicPr>
        <p:blipFill>
          <a:blip r:embed="rId2"/>
          <a:stretch>
            <a:fillRect/>
          </a:stretch>
        </p:blipFill>
        <p:spPr>
          <a:xfrm>
            <a:off x="463641" y="500667"/>
            <a:ext cx="11275451" cy="5556159"/>
          </a:xfrm>
          <a:prstGeom prst="rect">
            <a:avLst/>
          </a:prstGeom>
        </p:spPr>
      </p:pic>
    </p:spTree>
    <p:extLst>
      <p:ext uri="{BB962C8B-B14F-4D97-AF65-F5344CB8AC3E}">
        <p14:creationId xmlns:p14="http://schemas.microsoft.com/office/powerpoint/2010/main" val="2652305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50F8A81F-5BA7-4601-7257-F1C7B535143C}"/>
              </a:ext>
            </a:extLst>
          </p:cNvPr>
          <p:cNvPicPr>
            <a:picLocks noChangeAspect="1"/>
          </p:cNvPicPr>
          <p:nvPr/>
        </p:nvPicPr>
        <p:blipFill>
          <a:blip r:embed="rId2"/>
          <a:stretch>
            <a:fillRect/>
          </a:stretch>
        </p:blipFill>
        <p:spPr>
          <a:xfrm>
            <a:off x="570965" y="286019"/>
            <a:ext cx="10438325" cy="5362976"/>
          </a:xfrm>
          <a:prstGeom prst="rect">
            <a:avLst/>
          </a:prstGeom>
        </p:spPr>
      </p:pic>
    </p:spTree>
    <p:extLst>
      <p:ext uri="{BB962C8B-B14F-4D97-AF65-F5344CB8AC3E}">
        <p14:creationId xmlns:p14="http://schemas.microsoft.com/office/powerpoint/2010/main" val="30164633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lendar&#10;&#10;Description automatically generated">
            <a:extLst>
              <a:ext uri="{FF2B5EF4-FFF2-40B4-BE49-F238E27FC236}">
                <a16:creationId xmlns="" xmlns:a16="http://schemas.microsoft.com/office/drawing/2014/main" id="{ECBCF20F-DDE9-D3AE-7CE2-159CD3B5B1AE}"/>
              </a:ext>
            </a:extLst>
          </p:cNvPr>
          <p:cNvPicPr>
            <a:picLocks noChangeAspect="1"/>
          </p:cNvPicPr>
          <p:nvPr/>
        </p:nvPicPr>
        <p:blipFill>
          <a:blip r:embed="rId2"/>
          <a:stretch>
            <a:fillRect/>
          </a:stretch>
        </p:blipFill>
        <p:spPr>
          <a:xfrm>
            <a:off x="603161" y="457738"/>
            <a:ext cx="10964212" cy="5191257"/>
          </a:xfrm>
          <a:prstGeom prst="rect">
            <a:avLst/>
          </a:prstGeom>
        </p:spPr>
      </p:pic>
    </p:spTree>
    <p:extLst>
      <p:ext uri="{BB962C8B-B14F-4D97-AF65-F5344CB8AC3E}">
        <p14:creationId xmlns:p14="http://schemas.microsoft.com/office/powerpoint/2010/main" val="15546786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 vector graphics&#10;&#10;Description automatically generated">
            <a:extLst>
              <a:ext uri="{FF2B5EF4-FFF2-40B4-BE49-F238E27FC236}">
                <a16:creationId xmlns="" xmlns:a16="http://schemas.microsoft.com/office/drawing/2014/main" id="{40570847-C88A-6265-9528-C2FDCEAF0CB2}"/>
              </a:ext>
            </a:extLst>
          </p:cNvPr>
          <p:cNvPicPr>
            <a:picLocks noChangeAspect="1"/>
          </p:cNvPicPr>
          <p:nvPr/>
        </p:nvPicPr>
        <p:blipFill>
          <a:blip r:embed="rId2"/>
          <a:stretch>
            <a:fillRect/>
          </a:stretch>
        </p:blipFill>
        <p:spPr>
          <a:xfrm>
            <a:off x="753416" y="1080216"/>
            <a:ext cx="10899817" cy="4665371"/>
          </a:xfrm>
          <a:prstGeom prst="rect">
            <a:avLst/>
          </a:prstGeom>
        </p:spPr>
      </p:pic>
    </p:spTree>
    <p:extLst>
      <p:ext uri="{BB962C8B-B14F-4D97-AF65-F5344CB8AC3E}">
        <p14:creationId xmlns:p14="http://schemas.microsoft.com/office/powerpoint/2010/main" val="1700263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10;&#10;Description automatically generated">
            <a:extLst>
              <a:ext uri="{FF2B5EF4-FFF2-40B4-BE49-F238E27FC236}">
                <a16:creationId xmlns="" xmlns:a16="http://schemas.microsoft.com/office/drawing/2014/main" id="{1F85BB36-6B44-14BB-E56E-476A2B91A628}"/>
              </a:ext>
            </a:extLst>
          </p:cNvPr>
          <p:cNvPicPr>
            <a:picLocks noChangeAspect="1"/>
          </p:cNvPicPr>
          <p:nvPr/>
        </p:nvPicPr>
        <p:blipFill>
          <a:blip r:embed="rId2"/>
          <a:stretch>
            <a:fillRect/>
          </a:stretch>
        </p:blipFill>
        <p:spPr>
          <a:xfrm>
            <a:off x="1815922" y="1209005"/>
            <a:ext cx="8764072" cy="4751230"/>
          </a:xfrm>
          <a:prstGeom prst="rect">
            <a:avLst/>
          </a:prstGeom>
        </p:spPr>
      </p:pic>
    </p:spTree>
    <p:extLst>
      <p:ext uri="{BB962C8B-B14F-4D97-AF65-F5344CB8AC3E}">
        <p14:creationId xmlns:p14="http://schemas.microsoft.com/office/powerpoint/2010/main" val="2751933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10;&#10;Description automatically generated">
            <a:extLst>
              <a:ext uri="{FF2B5EF4-FFF2-40B4-BE49-F238E27FC236}">
                <a16:creationId xmlns="" xmlns:a16="http://schemas.microsoft.com/office/drawing/2014/main" id="{E815DCF0-B732-0FE8-8E8E-B6EABEDF494C}"/>
              </a:ext>
            </a:extLst>
          </p:cNvPr>
          <p:cNvPicPr>
            <a:picLocks noChangeAspect="1"/>
          </p:cNvPicPr>
          <p:nvPr/>
        </p:nvPicPr>
        <p:blipFill>
          <a:blip r:embed="rId2"/>
          <a:stretch>
            <a:fillRect/>
          </a:stretch>
        </p:blipFill>
        <p:spPr>
          <a:xfrm>
            <a:off x="1161246" y="436274"/>
            <a:ext cx="9837311" cy="6178637"/>
          </a:xfrm>
          <a:prstGeom prst="rect">
            <a:avLst/>
          </a:prstGeom>
        </p:spPr>
      </p:pic>
    </p:spTree>
    <p:extLst>
      <p:ext uri="{BB962C8B-B14F-4D97-AF65-F5344CB8AC3E}">
        <p14:creationId xmlns:p14="http://schemas.microsoft.com/office/powerpoint/2010/main" val="2472316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lendar&#10;&#10;Description automatically generated">
            <a:extLst>
              <a:ext uri="{FF2B5EF4-FFF2-40B4-BE49-F238E27FC236}">
                <a16:creationId xmlns="" xmlns:a16="http://schemas.microsoft.com/office/drawing/2014/main" id="{A334CA72-5998-FE16-DE5C-D99A10250191}"/>
              </a:ext>
            </a:extLst>
          </p:cNvPr>
          <p:cNvPicPr>
            <a:picLocks noChangeAspect="1"/>
          </p:cNvPicPr>
          <p:nvPr/>
        </p:nvPicPr>
        <p:blipFill>
          <a:blip r:embed="rId2"/>
          <a:stretch>
            <a:fillRect/>
          </a:stretch>
        </p:blipFill>
        <p:spPr>
          <a:xfrm>
            <a:off x="1247105" y="511399"/>
            <a:ext cx="9751452" cy="5642019"/>
          </a:xfrm>
          <a:prstGeom prst="rect">
            <a:avLst/>
          </a:prstGeom>
        </p:spPr>
      </p:pic>
    </p:spTree>
    <p:extLst>
      <p:ext uri="{BB962C8B-B14F-4D97-AF65-F5344CB8AC3E}">
        <p14:creationId xmlns:p14="http://schemas.microsoft.com/office/powerpoint/2010/main" val="2865844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6CDF08F6-D1C5-D371-14BE-2B0E68774087}"/>
              </a:ext>
            </a:extLst>
          </p:cNvPr>
          <p:cNvPicPr>
            <a:picLocks noChangeAspect="1"/>
          </p:cNvPicPr>
          <p:nvPr/>
        </p:nvPicPr>
        <p:blipFill>
          <a:blip r:embed="rId2"/>
          <a:stretch>
            <a:fillRect/>
          </a:stretch>
        </p:blipFill>
        <p:spPr>
          <a:xfrm>
            <a:off x="452907" y="597259"/>
            <a:ext cx="10803227" cy="5309314"/>
          </a:xfrm>
          <a:prstGeom prst="rect">
            <a:avLst/>
          </a:prstGeom>
        </p:spPr>
      </p:pic>
    </p:spTree>
    <p:extLst>
      <p:ext uri="{BB962C8B-B14F-4D97-AF65-F5344CB8AC3E}">
        <p14:creationId xmlns:p14="http://schemas.microsoft.com/office/powerpoint/2010/main" val="3914454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C92D2781-D8F7-8088-09B9-2C9A02EDAA0C}"/>
              </a:ext>
            </a:extLst>
          </p:cNvPr>
          <p:cNvPicPr>
            <a:picLocks noChangeAspect="1"/>
          </p:cNvPicPr>
          <p:nvPr/>
        </p:nvPicPr>
        <p:blipFill>
          <a:blip r:embed="rId2"/>
          <a:stretch>
            <a:fillRect/>
          </a:stretch>
        </p:blipFill>
        <p:spPr>
          <a:xfrm>
            <a:off x="1397358" y="736780"/>
            <a:ext cx="10320269" cy="5588356"/>
          </a:xfrm>
          <a:prstGeom prst="rect">
            <a:avLst/>
          </a:prstGeom>
        </p:spPr>
      </p:pic>
    </p:spTree>
    <p:extLst>
      <p:ext uri="{BB962C8B-B14F-4D97-AF65-F5344CB8AC3E}">
        <p14:creationId xmlns:p14="http://schemas.microsoft.com/office/powerpoint/2010/main" val="3727548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 calculator&#10;&#10;Description automatically generated">
            <a:extLst>
              <a:ext uri="{FF2B5EF4-FFF2-40B4-BE49-F238E27FC236}">
                <a16:creationId xmlns="" xmlns:a16="http://schemas.microsoft.com/office/drawing/2014/main" id="{794AE7FF-2DDB-29A5-2A8D-2093E90C084F}"/>
              </a:ext>
            </a:extLst>
          </p:cNvPr>
          <p:cNvPicPr>
            <a:picLocks noChangeAspect="1"/>
          </p:cNvPicPr>
          <p:nvPr/>
        </p:nvPicPr>
        <p:blipFill>
          <a:blip r:embed="rId2"/>
          <a:stretch>
            <a:fillRect/>
          </a:stretch>
        </p:blipFill>
        <p:spPr>
          <a:xfrm>
            <a:off x="1826654" y="468470"/>
            <a:ext cx="9075312" cy="5609821"/>
          </a:xfrm>
          <a:prstGeom prst="rect">
            <a:avLst/>
          </a:prstGeom>
        </p:spPr>
      </p:pic>
    </p:spTree>
    <p:extLst>
      <p:ext uri="{BB962C8B-B14F-4D97-AF65-F5344CB8AC3E}">
        <p14:creationId xmlns:p14="http://schemas.microsoft.com/office/powerpoint/2010/main" val="3787761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5931BE0-4B93-4D6C-878E-ACC59D6B4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3B2FC1C-23D9-7DA7-44E2-857EA09DB35F}"/>
              </a:ext>
            </a:extLst>
          </p:cNvPr>
          <p:cNvSpPr>
            <a:spLocks noGrp="1"/>
          </p:cNvSpPr>
          <p:nvPr>
            <p:ph type="title"/>
          </p:nvPr>
        </p:nvSpPr>
        <p:spPr>
          <a:xfrm>
            <a:off x="550864" y="549275"/>
            <a:ext cx="3565524" cy="1997855"/>
          </a:xfrm>
        </p:spPr>
        <p:txBody>
          <a:bodyPr wrap="square" anchor="b">
            <a:normAutofit/>
          </a:bodyPr>
          <a:lstStyle/>
          <a:p>
            <a:r>
              <a:rPr lang="en-US"/>
              <a:t>Pixel of eyes</a:t>
            </a:r>
          </a:p>
        </p:txBody>
      </p:sp>
      <p:sp>
        <p:nvSpPr>
          <p:cNvPr id="3" name="Content Placeholder 2">
            <a:extLst>
              <a:ext uri="{FF2B5EF4-FFF2-40B4-BE49-F238E27FC236}">
                <a16:creationId xmlns="" xmlns:a16="http://schemas.microsoft.com/office/drawing/2014/main" id="{697790B7-BAED-FC7D-B870-10CB8467A196}"/>
              </a:ext>
            </a:extLst>
          </p:cNvPr>
          <p:cNvSpPr>
            <a:spLocks noGrp="1"/>
          </p:cNvSpPr>
          <p:nvPr>
            <p:ph idx="1"/>
          </p:nvPr>
        </p:nvSpPr>
        <p:spPr>
          <a:xfrm>
            <a:off x="550863" y="2678400"/>
            <a:ext cx="3565525" cy="3414425"/>
          </a:xfrm>
        </p:spPr>
        <p:txBody>
          <a:bodyPr lIns="109728" tIns="109728" rIns="109728" bIns="91440" anchor="t">
            <a:normAutofit/>
          </a:bodyPr>
          <a:lstStyle/>
          <a:p>
            <a:r>
              <a:rPr lang="en-IN" sz="1600" dirty="0">
                <a:ea typeface="+mn-lt"/>
                <a:cs typeface="+mn-lt"/>
              </a:rPr>
              <a:t>576 megapixels</a:t>
            </a:r>
            <a:endParaRPr lang="en-US" sz="1600" dirty="0"/>
          </a:p>
          <a:p>
            <a:r>
              <a:rPr lang="en" sz="1600" dirty="0">
                <a:ea typeface="+mn-lt"/>
                <a:cs typeface="+mn-lt"/>
              </a:rPr>
              <a:t>According to scientist and photographer Dr. Roger Clark, the resolution of the human eye is 576 megapixels. That's huge when you compare it to the 12 megapixels of an iPhone 7's camera</a:t>
            </a:r>
            <a:endParaRPr lang="en-US" sz="1600" dirty="0"/>
          </a:p>
          <a:p>
            <a:endParaRPr lang="en-US" sz="1600"/>
          </a:p>
        </p:txBody>
      </p:sp>
      <p:pic>
        <p:nvPicPr>
          <p:cNvPr id="5" name="Picture 4" descr="Camera lens">
            <a:extLst>
              <a:ext uri="{FF2B5EF4-FFF2-40B4-BE49-F238E27FC236}">
                <a16:creationId xmlns="" xmlns:a16="http://schemas.microsoft.com/office/drawing/2014/main" id="{F979F634-1E6B-C287-1432-77DC4BFE9802}"/>
              </a:ext>
            </a:extLst>
          </p:cNvPr>
          <p:cNvPicPr>
            <a:picLocks noChangeAspect="1"/>
          </p:cNvPicPr>
          <p:nvPr/>
        </p:nvPicPr>
        <p:blipFill rotWithShape="1">
          <a:blip r:embed="rId2"/>
          <a:srcRect l="345" r="25392" b="-3"/>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 xmlns:a16="http://schemas.microsoft.com/office/drawing/2014/main" id="{6FF3A87B-2255-45E0-A551-C11FAF9329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7342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10;&#10;Description automatically generated">
            <a:extLst>
              <a:ext uri="{FF2B5EF4-FFF2-40B4-BE49-F238E27FC236}">
                <a16:creationId xmlns="" xmlns:a16="http://schemas.microsoft.com/office/drawing/2014/main" id="{6D4F0D06-F506-B041-662D-E8E86F14D3DE}"/>
              </a:ext>
            </a:extLst>
          </p:cNvPr>
          <p:cNvPicPr>
            <a:picLocks noChangeAspect="1"/>
          </p:cNvPicPr>
          <p:nvPr/>
        </p:nvPicPr>
        <p:blipFill>
          <a:blip r:embed="rId2"/>
          <a:stretch>
            <a:fillRect/>
          </a:stretch>
        </p:blipFill>
        <p:spPr>
          <a:xfrm>
            <a:off x="978795" y="1087330"/>
            <a:ext cx="9665593" cy="5287850"/>
          </a:xfrm>
          <a:prstGeom prst="rect">
            <a:avLst/>
          </a:prstGeom>
        </p:spPr>
      </p:pic>
    </p:spTree>
    <p:extLst>
      <p:ext uri="{BB962C8B-B14F-4D97-AF65-F5344CB8AC3E}">
        <p14:creationId xmlns:p14="http://schemas.microsoft.com/office/powerpoint/2010/main" val="278158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CD6A01FA-D1D9-0ADB-CC96-DDFD4EA6F756}"/>
              </a:ext>
            </a:extLst>
          </p:cNvPr>
          <p:cNvPicPr>
            <a:picLocks noChangeAspect="1"/>
          </p:cNvPicPr>
          <p:nvPr/>
        </p:nvPicPr>
        <p:blipFill>
          <a:blip r:embed="rId2"/>
          <a:stretch>
            <a:fillRect/>
          </a:stretch>
        </p:blipFill>
        <p:spPr>
          <a:xfrm>
            <a:off x="420710" y="468470"/>
            <a:ext cx="11296917" cy="5481032"/>
          </a:xfrm>
          <a:prstGeom prst="rect">
            <a:avLst/>
          </a:prstGeom>
        </p:spPr>
      </p:pic>
    </p:spTree>
    <p:extLst>
      <p:ext uri="{BB962C8B-B14F-4D97-AF65-F5344CB8AC3E}">
        <p14:creationId xmlns:p14="http://schemas.microsoft.com/office/powerpoint/2010/main" val="2144118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 different&#10;&#10;Description automatically generated">
            <a:extLst>
              <a:ext uri="{FF2B5EF4-FFF2-40B4-BE49-F238E27FC236}">
                <a16:creationId xmlns="" xmlns:a16="http://schemas.microsoft.com/office/drawing/2014/main" id="{EB32449D-D8B1-7F63-2FD1-7C8ACE014751}"/>
              </a:ext>
            </a:extLst>
          </p:cNvPr>
          <p:cNvPicPr>
            <a:picLocks noChangeAspect="1"/>
          </p:cNvPicPr>
          <p:nvPr/>
        </p:nvPicPr>
        <p:blipFill>
          <a:blip r:embed="rId2"/>
          <a:stretch>
            <a:fillRect/>
          </a:stretch>
        </p:blipFill>
        <p:spPr>
          <a:xfrm>
            <a:off x="1129049" y="264554"/>
            <a:ext cx="9526071" cy="5727878"/>
          </a:xfrm>
          <a:prstGeom prst="rect">
            <a:avLst/>
          </a:prstGeom>
        </p:spPr>
      </p:pic>
    </p:spTree>
    <p:extLst>
      <p:ext uri="{BB962C8B-B14F-4D97-AF65-F5344CB8AC3E}">
        <p14:creationId xmlns:p14="http://schemas.microsoft.com/office/powerpoint/2010/main" val="3321370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08810208-3199-0A19-2AB2-4A1589CFB986}"/>
              </a:ext>
            </a:extLst>
          </p:cNvPr>
          <p:cNvPicPr>
            <a:picLocks noChangeAspect="1"/>
          </p:cNvPicPr>
          <p:nvPr/>
        </p:nvPicPr>
        <p:blipFill>
          <a:blip r:embed="rId2"/>
          <a:stretch>
            <a:fillRect/>
          </a:stretch>
        </p:blipFill>
        <p:spPr>
          <a:xfrm>
            <a:off x="914401" y="189427"/>
            <a:ext cx="10631508" cy="5996188"/>
          </a:xfrm>
          <a:prstGeom prst="rect">
            <a:avLst/>
          </a:prstGeom>
        </p:spPr>
      </p:pic>
    </p:spTree>
    <p:extLst>
      <p:ext uri="{BB962C8B-B14F-4D97-AF65-F5344CB8AC3E}">
        <p14:creationId xmlns:p14="http://schemas.microsoft.com/office/powerpoint/2010/main" val="2450295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726908CC-6AC4-4222-8250-B90B6072E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2F606D8-696E-4B76-BB10-43672AA147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 text, application&#10;&#10;Description automatically generated">
            <a:extLst>
              <a:ext uri="{FF2B5EF4-FFF2-40B4-BE49-F238E27FC236}">
                <a16:creationId xmlns="" xmlns:a16="http://schemas.microsoft.com/office/drawing/2014/main" id="{F9612732-2C1E-B039-8213-64C8D4DE27AF}"/>
              </a:ext>
            </a:extLst>
          </p:cNvPr>
          <p:cNvPicPr>
            <a:picLocks noChangeAspect="1"/>
          </p:cNvPicPr>
          <p:nvPr/>
        </p:nvPicPr>
        <p:blipFill rotWithShape="1">
          <a:blip r:embed="rId2"/>
          <a:srcRect r="-1" b="30116"/>
          <a:stretch/>
        </p:blipFill>
        <p:spPr>
          <a:xfrm>
            <a:off x="352751" y="302429"/>
            <a:ext cx="11550506" cy="6053920"/>
          </a:xfrm>
          <a:prstGeom prst="rect">
            <a:avLst/>
          </a:prstGeom>
        </p:spPr>
      </p:pic>
      <p:sp>
        <p:nvSpPr>
          <p:cNvPr id="11" name="Rectangle 10">
            <a:extLst>
              <a:ext uri="{FF2B5EF4-FFF2-40B4-BE49-F238E27FC236}">
                <a16:creationId xmlns="" xmlns:a16="http://schemas.microsoft.com/office/drawing/2014/main" id="{3ABF1881-5AFD-48F9-979A-19EE2FE30A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234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 xmlns:a16="http://schemas.microsoft.com/office/drawing/2014/main" id="{3AA177EB-AC44-400B-5B21-D666A0BFB857}"/>
              </a:ext>
            </a:extLst>
          </p:cNvPr>
          <p:cNvPicPr>
            <a:picLocks noChangeAspect="1"/>
          </p:cNvPicPr>
          <p:nvPr/>
        </p:nvPicPr>
        <p:blipFill>
          <a:blip r:embed="rId2"/>
          <a:stretch>
            <a:fillRect/>
          </a:stretch>
        </p:blipFill>
        <p:spPr>
          <a:xfrm>
            <a:off x="377780" y="565061"/>
            <a:ext cx="10449059" cy="5652750"/>
          </a:xfrm>
          <a:prstGeom prst="rect">
            <a:avLst/>
          </a:prstGeom>
        </p:spPr>
      </p:pic>
    </p:spTree>
    <p:extLst>
      <p:ext uri="{BB962C8B-B14F-4D97-AF65-F5344CB8AC3E}">
        <p14:creationId xmlns:p14="http://schemas.microsoft.com/office/powerpoint/2010/main" val="3288560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 xmlns:a16="http://schemas.microsoft.com/office/drawing/2014/main" id="{BEF7FAE3-445A-B6BC-AEEE-FB471EB46768}"/>
              </a:ext>
            </a:extLst>
          </p:cNvPr>
          <p:cNvPicPr>
            <a:picLocks noChangeAspect="1"/>
          </p:cNvPicPr>
          <p:nvPr/>
        </p:nvPicPr>
        <p:blipFill>
          <a:blip r:embed="rId2"/>
          <a:stretch>
            <a:fillRect/>
          </a:stretch>
        </p:blipFill>
        <p:spPr>
          <a:xfrm>
            <a:off x="656824" y="736779"/>
            <a:ext cx="10577846" cy="5234188"/>
          </a:xfrm>
          <a:prstGeom prst="rect">
            <a:avLst/>
          </a:prstGeom>
        </p:spPr>
      </p:pic>
    </p:spTree>
    <p:extLst>
      <p:ext uri="{BB962C8B-B14F-4D97-AF65-F5344CB8AC3E}">
        <p14:creationId xmlns:p14="http://schemas.microsoft.com/office/powerpoint/2010/main" val="1008115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F7046567-469D-594F-694A-94E9F0AB4BE0}"/>
              </a:ext>
            </a:extLst>
          </p:cNvPr>
          <p:cNvPicPr>
            <a:picLocks noChangeAspect="1"/>
          </p:cNvPicPr>
          <p:nvPr/>
        </p:nvPicPr>
        <p:blipFill>
          <a:blip r:embed="rId2"/>
          <a:stretch>
            <a:fillRect/>
          </a:stretch>
        </p:blipFill>
        <p:spPr>
          <a:xfrm>
            <a:off x="796345" y="650921"/>
            <a:ext cx="11017874" cy="5609821"/>
          </a:xfrm>
          <a:prstGeom prst="rect">
            <a:avLst/>
          </a:prstGeom>
        </p:spPr>
      </p:pic>
    </p:spTree>
    <p:extLst>
      <p:ext uri="{BB962C8B-B14F-4D97-AF65-F5344CB8AC3E}">
        <p14:creationId xmlns:p14="http://schemas.microsoft.com/office/powerpoint/2010/main" val="2549722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F803D530-E80B-5A0A-8842-75969C6F60BB}"/>
              </a:ext>
            </a:extLst>
          </p:cNvPr>
          <p:cNvPicPr>
            <a:picLocks noChangeAspect="1"/>
          </p:cNvPicPr>
          <p:nvPr/>
        </p:nvPicPr>
        <p:blipFill>
          <a:blip r:embed="rId2"/>
          <a:stretch>
            <a:fillRect/>
          </a:stretch>
        </p:blipFill>
        <p:spPr>
          <a:xfrm>
            <a:off x="1279302" y="135765"/>
            <a:ext cx="9590466" cy="5803005"/>
          </a:xfrm>
          <a:prstGeom prst="rect">
            <a:avLst/>
          </a:prstGeom>
        </p:spPr>
      </p:pic>
    </p:spTree>
    <p:extLst>
      <p:ext uri="{BB962C8B-B14F-4D97-AF65-F5344CB8AC3E}">
        <p14:creationId xmlns:p14="http://schemas.microsoft.com/office/powerpoint/2010/main" val="40856432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9C149B-4374-4049-0783-CDAA0F3CE85D}"/>
              </a:ext>
            </a:extLst>
          </p:cNvPr>
          <p:cNvSpPr>
            <a:spLocks noGrp="1"/>
          </p:cNvSpPr>
          <p:nvPr>
            <p:ph type="title"/>
          </p:nvPr>
        </p:nvSpPr>
        <p:spPr/>
        <p:txBody>
          <a:bodyPr/>
          <a:lstStyle/>
          <a:p>
            <a:r>
              <a:rPr lang="en-US" dirty="0"/>
              <a:t>Visualizations in 2D and 3D</a:t>
            </a:r>
          </a:p>
        </p:txBody>
      </p:sp>
      <p:sp>
        <p:nvSpPr>
          <p:cNvPr id="3" name="Content Placeholder 2">
            <a:extLst>
              <a:ext uri="{FF2B5EF4-FFF2-40B4-BE49-F238E27FC236}">
                <a16:creationId xmlns="" xmlns:a16="http://schemas.microsoft.com/office/drawing/2014/main" id="{2F314710-294B-21F9-1818-3FEBD3470A71}"/>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https://adamharley.com/nn_vis/cnn/2d.html</a:t>
            </a:r>
            <a:endParaRPr lang="en-US" dirty="0">
              <a:ea typeface="+mn-lt"/>
              <a:cs typeface="+mn-lt"/>
            </a:endParaRPr>
          </a:p>
          <a:p>
            <a:r>
              <a:rPr lang="en-US" dirty="0">
                <a:ea typeface="+mn-lt"/>
                <a:cs typeface="+mn-lt"/>
                <a:hlinkClick r:id="rId3"/>
              </a:rPr>
              <a:t>https://adamharley.com/nn_vis/cnn/3d.html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026838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8EF5D-7F3B-0FDE-2024-26F2D602B91B}"/>
              </a:ext>
            </a:extLst>
          </p:cNvPr>
          <p:cNvSpPr>
            <a:spLocks noGrp="1"/>
          </p:cNvSpPr>
          <p:nvPr>
            <p:ph type="title"/>
          </p:nvPr>
        </p:nvSpPr>
        <p:spPr/>
        <p:txBody>
          <a:bodyPr/>
          <a:lstStyle/>
          <a:p>
            <a:r>
              <a:rPr lang="en-US" sz="3600" b="1" dirty="0">
                <a:solidFill>
                  <a:srgbClr val="292929"/>
                </a:solidFill>
              </a:rPr>
              <a:t>Basics of images</a:t>
            </a:r>
            <a:endParaRPr lang="en-US" sz="3600" dirty="0"/>
          </a:p>
          <a:p>
            <a:endParaRPr lang="en-US" dirty="0"/>
          </a:p>
        </p:txBody>
      </p:sp>
      <p:sp>
        <p:nvSpPr>
          <p:cNvPr id="3" name="Content Placeholder 2">
            <a:extLst>
              <a:ext uri="{FF2B5EF4-FFF2-40B4-BE49-F238E27FC236}">
                <a16:creationId xmlns="" xmlns:a16="http://schemas.microsoft.com/office/drawing/2014/main" id="{2D48F011-C400-A208-C8DF-CF5322A63BA3}"/>
              </a:ext>
            </a:extLst>
          </p:cNvPr>
          <p:cNvSpPr>
            <a:spLocks noGrp="1"/>
          </p:cNvSpPr>
          <p:nvPr>
            <p:ph idx="1"/>
          </p:nvPr>
        </p:nvSpPr>
        <p:spPr>
          <a:xfrm>
            <a:off x="1115568" y="2213441"/>
            <a:ext cx="10168128" cy="3958759"/>
          </a:xfrm>
        </p:spPr>
        <p:txBody>
          <a:bodyPr vert="horz" lIns="91440" tIns="45720" rIns="91440" bIns="45720" rtlCol="0" anchor="t">
            <a:normAutofit/>
          </a:bodyPr>
          <a:lstStyle/>
          <a:p>
            <a:r>
              <a:rPr lang="en-US" sz="1800" b="1" dirty="0">
                <a:solidFill>
                  <a:srgbClr val="292929"/>
                </a:solidFill>
              </a:rPr>
              <a:t>Pixels</a:t>
            </a:r>
            <a:endParaRPr lang="en-US" sz="3600" b="1"/>
          </a:p>
          <a:p>
            <a:r>
              <a:rPr lang="en-US" sz="1800" b="1" dirty="0">
                <a:solidFill>
                  <a:srgbClr val="292929"/>
                </a:solidFill>
                <a:ea typeface="+mn-lt"/>
                <a:cs typeface="+mn-lt"/>
              </a:rPr>
              <a:t>An image is made of tiny, square-like elements called </a:t>
            </a:r>
            <a:r>
              <a:rPr lang="en-US" sz="1800" b="1" i="1" dirty="0">
                <a:solidFill>
                  <a:srgbClr val="292929"/>
                </a:solidFill>
                <a:ea typeface="+mn-lt"/>
                <a:cs typeface="+mn-lt"/>
              </a:rPr>
              <a:t>pixels</a:t>
            </a:r>
            <a:r>
              <a:rPr lang="en-US" sz="1800" b="1" dirty="0">
                <a:solidFill>
                  <a:srgbClr val="292929"/>
                </a:solidFill>
                <a:ea typeface="+mn-lt"/>
                <a:cs typeface="+mn-lt"/>
              </a:rPr>
              <a:t>. Even a small image can contain millions of such pixels of different colors.</a:t>
            </a:r>
            <a:endParaRPr lang="en-US" b="1" dirty="0"/>
          </a:p>
          <a:p>
            <a:r>
              <a:rPr lang="en-US" sz="2000" b="1" dirty="0">
                <a:solidFill>
                  <a:srgbClr val="292929"/>
                </a:solidFill>
              </a:rPr>
              <a:t>Image properties</a:t>
            </a:r>
            <a:endParaRPr lang="en-US" sz="1600" b="1"/>
          </a:p>
          <a:p>
            <a:r>
              <a:rPr lang="en-US" sz="1600" b="1" dirty="0">
                <a:solidFill>
                  <a:srgbClr val="292929"/>
                </a:solidFill>
                <a:ea typeface="+mn-lt"/>
                <a:cs typeface="+mn-lt"/>
              </a:rPr>
              <a:t>Every image has three main properties:</a:t>
            </a:r>
            <a:endParaRPr lang="en-US" sz="1600" b="1"/>
          </a:p>
          <a:p>
            <a:r>
              <a:rPr lang="en-US" sz="1600" b="1" dirty="0">
                <a:solidFill>
                  <a:srgbClr val="292929"/>
                </a:solidFill>
                <a:ea typeface="+mn-lt"/>
                <a:cs typeface="+mn-lt"/>
              </a:rPr>
              <a:t>Size — This is the height and width of an image. It can be represented in centimeters, inches or even in pixels.</a:t>
            </a:r>
            <a:endParaRPr lang="en-US" sz="1600" b="1"/>
          </a:p>
          <a:p>
            <a:r>
              <a:rPr lang="en-US" sz="1600" b="1" dirty="0">
                <a:solidFill>
                  <a:srgbClr val="292929"/>
                </a:solidFill>
                <a:ea typeface="+mn-lt"/>
                <a:cs typeface="+mn-lt"/>
              </a:rPr>
              <a:t>Color space — RGB  color spaces.</a:t>
            </a:r>
            <a:endParaRPr lang="en-US" sz="1600" b="1"/>
          </a:p>
          <a:p>
            <a:r>
              <a:rPr lang="en-US" sz="1600" b="1" dirty="0">
                <a:solidFill>
                  <a:srgbClr val="292929"/>
                </a:solidFill>
                <a:ea typeface="+mn-lt"/>
                <a:cs typeface="+mn-lt"/>
              </a:rPr>
              <a:t>Channel — This is an attribute of the color space. For example, RGB color space has three types of colors or attributes known as </a:t>
            </a:r>
            <a:r>
              <a:rPr lang="en-US" sz="1600" b="1" i="1" dirty="0">
                <a:solidFill>
                  <a:srgbClr val="292929"/>
                </a:solidFill>
                <a:ea typeface="+mn-lt"/>
                <a:cs typeface="+mn-lt"/>
              </a:rPr>
              <a:t>Red</a:t>
            </a:r>
            <a:r>
              <a:rPr lang="en-US" sz="1600" b="1" dirty="0">
                <a:solidFill>
                  <a:srgbClr val="292929"/>
                </a:solidFill>
                <a:ea typeface="+mn-lt"/>
                <a:cs typeface="+mn-lt"/>
              </a:rPr>
              <a:t>, </a:t>
            </a:r>
            <a:r>
              <a:rPr lang="en-US" sz="1600" b="1" i="1" dirty="0">
                <a:solidFill>
                  <a:srgbClr val="292929"/>
                </a:solidFill>
                <a:ea typeface="+mn-lt"/>
                <a:cs typeface="+mn-lt"/>
              </a:rPr>
              <a:t>Green</a:t>
            </a:r>
            <a:r>
              <a:rPr lang="en-US" sz="1600" b="1" dirty="0">
                <a:solidFill>
                  <a:srgbClr val="292929"/>
                </a:solidFill>
                <a:ea typeface="+mn-lt"/>
                <a:cs typeface="+mn-lt"/>
              </a:rPr>
              <a:t> and </a:t>
            </a:r>
            <a:r>
              <a:rPr lang="en-US" sz="1600" b="1" i="1" dirty="0">
                <a:solidFill>
                  <a:srgbClr val="292929"/>
                </a:solidFill>
                <a:ea typeface="+mn-lt"/>
                <a:cs typeface="+mn-lt"/>
              </a:rPr>
              <a:t>Blue</a:t>
            </a:r>
            <a:r>
              <a:rPr lang="en-US" sz="1600" b="1" dirty="0">
                <a:solidFill>
                  <a:srgbClr val="292929"/>
                </a:solidFill>
                <a:ea typeface="+mn-lt"/>
                <a:cs typeface="+mn-lt"/>
              </a:rPr>
              <a:t> (hence the name RGB).</a:t>
            </a:r>
            <a:endParaRPr lang="en-US" sz="1600" b="1" dirty="0"/>
          </a:p>
          <a:p>
            <a:endParaRPr lang="en-US" dirty="0"/>
          </a:p>
        </p:txBody>
      </p:sp>
    </p:spTree>
    <p:extLst>
      <p:ext uri="{BB962C8B-B14F-4D97-AF65-F5344CB8AC3E}">
        <p14:creationId xmlns:p14="http://schemas.microsoft.com/office/powerpoint/2010/main" val="1117870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E6D56316-BB44-6E30-7252-05C85FA216E6}"/>
              </a:ext>
            </a:extLst>
          </p:cNvPr>
          <p:cNvPicPr>
            <a:picLocks noChangeAspect="1"/>
          </p:cNvPicPr>
          <p:nvPr/>
        </p:nvPicPr>
        <p:blipFill>
          <a:blip r:embed="rId2"/>
          <a:stretch>
            <a:fillRect/>
          </a:stretch>
        </p:blipFill>
        <p:spPr>
          <a:xfrm>
            <a:off x="989528" y="60640"/>
            <a:ext cx="10588578" cy="6006919"/>
          </a:xfrm>
          <a:prstGeom prst="rect">
            <a:avLst/>
          </a:prstGeom>
        </p:spPr>
      </p:pic>
    </p:spTree>
    <p:extLst>
      <p:ext uri="{BB962C8B-B14F-4D97-AF65-F5344CB8AC3E}">
        <p14:creationId xmlns:p14="http://schemas.microsoft.com/office/powerpoint/2010/main" val="15228094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8324D140-BFE4-A21E-9F00-35FE65F7D1C2}"/>
              </a:ext>
            </a:extLst>
          </p:cNvPr>
          <p:cNvPicPr>
            <a:picLocks noChangeAspect="1"/>
          </p:cNvPicPr>
          <p:nvPr/>
        </p:nvPicPr>
        <p:blipFill>
          <a:blip r:embed="rId2"/>
          <a:stretch>
            <a:fillRect/>
          </a:stretch>
        </p:blipFill>
        <p:spPr>
          <a:xfrm>
            <a:off x="925133" y="71371"/>
            <a:ext cx="10116353" cy="6371821"/>
          </a:xfrm>
          <a:prstGeom prst="rect">
            <a:avLst/>
          </a:prstGeom>
        </p:spPr>
      </p:pic>
    </p:spTree>
    <p:extLst>
      <p:ext uri="{BB962C8B-B14F-4D97-AF65-F5344CB8AC3E}">
        <p14:creationId xmlns:p14="http://schemas.microsoft.com/office/powerpoint/2010/main" val="8111186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F8D6FCEA-F880-A66B-A262-52D765655CA9}"/>
              </a:ext>
            </a:extLst>
          </p:cNvPr>
          <p:cNvPicPr>
            <a:picLocks noChangeAspect="1"/>
          </p:cNvPicPr>
          <p:nvPr/>
        </p:nvPicPr>
        <p:blipFill>
          <a:blip r:embed="rId2"/>
          <a:stretch>
            <a:fillRect/>
          </a:stretch>
        </p:blipFill>
        <p:spPr>
          <a:xfrm>
            <a:off x="753415" y="178696"/>
            <a:ext cx="10953479" cy="6371820"/>
          </a:xfrm>
          <a:prstGeom prst="rect">
            <a:avLst/>
          </a:prstGeom>
        </p:spPr>
      </p:pic>
    </p:spTree>
    <p:extLst>
      <p:ext uri="{BB962C8B-B14F-4D97-AF65-F5344CB8AC3E}">
        <p14:creationId xmlns:p14="http://schemas.microsoft.com/office/powerpoint/2010/main" val="34404785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7C8A2FF9-E81B-2EF1-9F3F-E8DC5B75AB70}"/>
              </a:ext>
            </a:extLst>
          </p:cNvPr>
          <p:cNvPicPr>
            <a:picLocks noChangeAspect="1"/>
          </p:cNvPicPr>
          <p:nvPr/>
        </p:nvPicPr>
        <p:blipFill>
          <a:blip r:embed="rId2"/>
          <a:stretch>
            <a:fillRect/>
          </a:stretch>
        </p:blipFill>
        <p:spPr>
          <a:xfrm>
            <a:off x="528035" y="267170"/>
            <a:ext cx="10706634" cy="5690449"/>
          </a:xfrm>
          <a:prstGeom prst="rect">
            <a:avLst/>
          </a:prstGeom>
        </p:spPr>
      </p:pic>
    </p:spTree>
    <p:extLst>
      <p:ext uri="{BB962C8B-B14F-4D97-AF65-F5344CB8AC3E}">
        <p14:creationId xmlns:p14="http://schemas.microsoft.com/office/powerpoint/2010/main" val="2113645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95ACA460-9876-9DE1-D5C0-83377A9BC653}"/>
              </a:ext>
            </a:extLst>
          </p:cNvPr>
          <p:cNvPicPr>
            <a:picLocks noChangeAspect="1"/>
          </p:cNvPicPr>
          <p:nvPr/>
        </p:nvPicPr>
        <p:blipFill>
          <a:blip r:embed="rId2"/>
          <a:stretch>
            <a:fillRect/>
          </a:stretch>
        </p:blipFill>
        <p:spPr>
          <a:xfrm>
            <a:off x="1547612" y="427053"/>
            <a:ext cx="9064579" cy="5381416"/>
          </a:xfrm>
          <a:prstGeom prst="rect">
            <a:avLst/>
          </a:prstGeom>
        </p:spPr>
      </p:pic>
    </p:spTree>
    <p:extLst>
      <p:ext uri="{BB962C8B-B14F-4D97-AF65-F5344CB8AC3E}">
        <p14:creationId xmlns:p14="http://schemas.microsoft.com/office/powerpoint/2010/main" val="3025478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able&#10;&#10;Description automatically generated">
            <a:extLst>
              <a:ext uri="{FF2B5EF4-FFF2-40B4-BE49-F238E27FC236}">
                <a16:creationId xmlns="" xmlns:a16="http://schemas.microsoft.com/office/drawing/2014/main" id="{C537453A-7FA8-E995-DECC-14A77F68ABB3}"/>
              </a:ext>
            </a:extLst>
          </p:cNvPr>
          <p:cNvPicPr>
            <a:picLocks noChangeAspect="1"/>
          </p:cNvPicPr>
          <p:nvPr/>
        </p:nvPicPr>
        <p:blipFill>
          <a:blip r:embed="rId2"/>
          <a:stretch>
            <a:fillRect/>
          </a:stretch>
        </p:blipFill>
        <p:spPr>
          <a:xfrm>
            <a:off x="409978" y="373680"/>
            <a:ext cx="10738833" cy="5627683"/>
          </a:xfrm>
          <a:prstGeom prst="rect">
            <a:avLst/>
          </a:prstGeom>
        </p:spPr>
      </p:pic>
    </p:spTree>
    <p:extLst>
      <p:ext uri="{BB962C8B-B14F-4D97-AF65-F5344CB8AC3E}">
        <p14:creationId xmlns:p14="http://schemas.microsoft.com/office/powerpoint/2010/main" val="281009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 text&#10;&#10;Description automatically generated">
            <a:extLst>
              <a:ext uri="{FF2B5EF4-FFF2-40B4-BE49-F238E27FC236}">
                <a16:creationId xmlns="" xmlns:a16="http://schemas.microsoft.com/office/drawing/2014/main" id="{42B5D8CB-0943-0C24-2D28-C735FB5C0EB0}"/>
              </a:ext>
            </a:extLst>
          </p:cNvPr>
          <p:cNvPicPr>
            <a:picLocks noChangeAspect="1"/>
          </p:cNvPicPr>
          <p:nvPr/>
        </p:nvPicPr>
        <p:blipFill rotWithShape="1">
          <a:blip r:embed="rId2"/>
          <a:srcRect r="2135"/>
          <a:stretch/>
        </p:blipFill>
        <p:spPr>
          <a:xfrm>
            <a:off x="583656" y="499236"/>
            <a:ext cx="11024687" cy="5688918"/>
          </a:xfrm>
          <a:prstGeom prst="rect">
            <a:avLst/>
          </a:prstGeom>
        </p:spPr>
      </p:pic>
    </p:spTree>
    <p:extLst>
      <p:ext uri="{BB962C8B-B14F-4D97-AF65-F5344CB8AC3E}">
        <p14:creationId xmlns:p14="http://schemas.microsoft.com/office/powerpoint/2010/main" val="39185221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A picture containing text&#10;&#10;Description automatically generated">
            <a:extLst>
              <a:ext uri="{FF2B5EF4-FFF2-40B4-BE49-F238E27FC236}">
                <a16:creationId xmlns="" xmlns:a16="http://schemas.microsoft.com/office/drawing/2014/main" id="{A29B2D72-C23A-32CC-D4F4-F7E1F3A2EA72}"/>
              </a:ext>
            </a:extLst>
          </p:cNvPr>
          <p:cNvPicPr>
            <a:picLocks noChangeAspect="1"/>
          </p:cNvPicPr>
          <p:nvPr/>
        </p:nvPicPr>
        <p:blipFill rotWithShape="1">
          <a:blip r:embed="rId2"/>
          <a:srcRect r="7464"/>
          <a:stretch/>
        </p:blipFill>
        <p:spPr>
          <a:xfrm>
            <a:off x="583656" y="499236"/>
            <a:ext cx="11024687" cy="5688918"/>
          </a:xfrm>
          <a:prstGeom prst="rect">
            <a:avLst/>
          </a:prstGeom>
        </p:spPr>
      </p:pic>
    </p:spTree>
    <p:extLst>
      <p:ext uri="{BB962C8B-B14F-4D97-AF65-F5344CB8AC3E}">
        <p14:creationId xmlns:p14="http://schemas.microsoft.com/office/powerpoint/2010/main" val="36659306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10;&#10;Description automatically generated">
            <a:extLst>
              <a:ext uri="{FF2B5EF4-FFF2-40B4-BE49-F238E27FC236}">
                <a16:creationId xmlns="" xmlns:a16="http://schemas.microsoft.com/office/drawing/2014/main" id="{1EB2E4EE-A9BF-917B-14C2-BB24DB9E691E}"/>
              </a:ext>
            </a:extLst>
          </p:cNvPr>
          <p:cNvPicPr>
            <a:picLocks noChangeAspect="1"/>
          </p:cNvPicPr>
          <p:nvPr/>
        </p:nvPicPr>
        <p:blipFill rotWithShape="1">
          <a:blip r:embed="rId2"/>
          <a:srcRect l="4557" r="1" b="1"/>
          <a:stretch/>
        </p:blipFill>
        <p:spPr>
          <a:xfrm>
            <a:off x="583656" y="499236"/>
            <a:ext cx="11024687" cy="5688918"/>
          </a:xfrm>
          <a:prstGeom prst="rect">
            <a:avLst/>
          </a:prstGeom>
        </p:spPr>
      </p:pic>
    </p:spTree>
    <p:extLst>
      <p:ext uri="{BB962C8B-B14F-4D97-AF65-F5344CB8AC3E}">
        <p14:creationId xmlns:p14="http://schemas.microsoft.com/office/powerpoint/2010/main" val="2346862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A picture containing chart&#10;&#10;Description automatically generated">
            <a:extLst>
              <a:ext uri="{FF2B5EF4-FFF2-40B4-BE49-F238E27FC236}">
                <a16:creationId xmlns="" xmlns:a16="http://schemas.microsoft.com/office/drawing/2014/main" id="{3FC267FE-ACD1-4552-4053-D0B34B83954E}"/>
              </a:ext>
            </a:extLst>
          </p:cNvPr>
          <p:cNvPicPr>
            <a:picLocks noChangeAspect="1"/>
          </p:cNvPicPr>
          <p:nvPr/>
        </p:nvPicPr>
        <p:blipFill rotWithShape="1">
          <a:blip r:embed="rId2"/>
          <a:srcRect r="1" b="3097"/>
          <a:stretch/>
        </p:blipFill>
        <p:spPr>
          <a:xfrm>
            <a:off x="583656" y="499236"/>
            <a:ext cx="11024687" cy="5688918"/>
          </a:xfrm>
          <a:prstGeom prst="rect">
            <a:avLst/>
          </a:prstGeom>
        </p:spPr>
      </p:pic>
    </p:spTree>
    <p:extLst>
      <p:ext uri="{BB962C8B-B14F-4D97-AF65-F5344CB8AC3E}">
        <p14:creationId xmlns:p14="http://schemas.microsoft.com/office/powerpoint/2010/main" val="294685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FA01F-AF34-2491-F459-63E8C2891BEB}"/>
              </a:ext>
            </a:extLst>
          </p:cNvPr>
          <p:cNvSpPr>
            <a:spLocks noGrp="1"/>
          </p:cNvSpPr>
          <p:nvPr>
            <p:ph type="title"/>
          </p:nvPr>
        </p:nvSpPr>
        <p:spPr/>
        <p:txBody>
          <a:bodyPr/>
          <a:lstStyle/>
          <a:p>
            <a:r>
              <a:rPr lang="en-US" sz="2400" b="1" dirty="0">
                <a:solidFill>
                  <a:srgbClr val="292929"/>
                </a:solidFill>
                <a:ea typeface="+mj-lt"/>
                <a:cs typeface="+mj-lt"/>
              </a:rPr>
              <a:t>RGB images vs grayscale images, </a:t>
            </a:r>
            <a:r>
              <a:rPr lang="en-US" sz="2800" b="1" dirty="0">
                <a:solidFill>
                  <a:srgbClr val="292929"/>
                </a:solidFill>
                <a:ea typeface="+mj-lt"/>
                <a:cs typeface="+mj-lt"/>
              </a:rPr>
              <a:t>Pixel values</a:t>
            </a:r>
            <a:endParaRPr lang="en-US" sz="2000"/>
          </a:p>
        </p:txBody>
      </p:sp>
      <p:sp>
        <p:nvSpPr>
          <p:cNvPr id="3" name="Content Placeholder 2">
            <a:extLst>
              <a:ext uri="{FF2B5EF4-FFF2-40B4-BE49-F238E27FC236}">
                <a16:creationId xmlns="" xmlns:a16="http://schemas.microsoft.com/office/drawing/2014/main" id="{FAFD97CE-F8DE-8DD5-A69C-04A866AA6EDF}"/>
              </a:ext>
            </a:extLst>
          </p:cNvPr>
          <p:cNvSpPr>
            <a:spLocks noGrp="1"/>
          </p:cNvSpPr>
          <p:nvPr>
            <p:ph idx="1"/>
          </p:nvPr>
        </p:nvSpPr>
        <p:spPr/>
        <p:txBody>
          <a:bodyPr vert="horz" lIns="91440" tIns="45720" rIns="91440" bIns="45720" rtlCol="0" anchor="t">
            <a:normAutofit/>
          </a:bodyPr>
          <a:lstStyle/>
          <a:p>
            <a:endParaRPr lang="en-US" sz="1600" b="1" dirty="0">
              <a:solidFill>
                <a:srgbClr val="292929"/>
              </a:solidFill>
            </a:endParaRPr>
          </a:p>
          <a:p>
            <a:r>
              <a:rPr lang="en-US" sz="1600" b="1" dirty="0">
                <a:solidFill>
                  <a:srgbClr val="292929"/>
                </a:solidFill>
                <a:ea typeface="+mn-lt"/>
                <a:cs typeface="+mn-lt"/>
              </a:rPr>
              <a:t>It is important to distinguish between RGB images and grayscale images. An RGB image has three color channels: Red channel, Green channel and Blue channel. However, a grayscale image has just one channel.</a:t>
            </a:r>
            <a:endParaRPr lang="en-US" sz="1600" b="1" dirty="0"/>
          </a:p>
          <a:p>
            <a:r>
              <a:rPr lang="en-US" sz="1600" b="1" dirty="0">
                <a:solidFill>
                  <a:srgbClr val="292929"/>
                </a:solidFill>
                <a:ea typeface="+mn-lt"/>
                <a:cs typeface="+mn-lt"/>
              </a:rPr>
              <a:t>The colors of an image are denoted by its pixel values. A pixel can have only one color but can be merged to create multiple colors.</a:t>
            </a:r>
            <a:endParaRPr lang="en-US" sz="1600" b="1"/>
          </a:p>
          <a:p>
            <a:r>
              <a:rPr lang="en-US" sz="1600" b="1" dirty="0">
                <a:solidFill>
                  <a:srgbClr val="292929"/>
                </a:solidFill>
                <a:ea typeface="+mn-lt"/>
                <a:cs typeface="+mn-lt"/>
              </a:rPr>
              <a:t>In a grayscale image where there is only one channel, a pixel value has just a single number ranging from 0 to 255 (both inclusive). The pixel value 0 represents black and the pixel value 255 represents white. A pixel value in a grayscale image can be represented as follows:</a:t>
            </a:r>
            <a:endParaRPr lang="en-US" sz="1600" b="1" dirty="0"/>
          </a:p>
          <a:p>
            <a:endParaRPr lang="en-US" dirty="0"/>
          </a:p>
        </p:txBody>
      </p:sp>
    </p:spTree>
    <p:extLst>
      <p:ext uri="{BB962C8B-B14F-4D97-AF65-F5344CB8AC3E}">
        <p14:creationId xmlns:p14="http://schemas.microsoft.com/office/powerpoint/2010/main" val="16183824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1B0549EF-E3A5-48D7-9134-A4E08C0EF1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 xmlns:a16="http://schemas.microsoft.com/office/drawing/2014/main" id="{216DD803-634F-4EF2-A1E7-B1911DEE9D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A77B63F8-D1F3-4D40-B2D4-779BAE82BE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Graphical user interface, text, application, email&#10;&#10;Description automatically generated">
            <a:extLst>
              <a:ext uri="{FF2B5EF4-FFF2-40B4-BE49-F238E27FC236}">
                <a16:creationId xmlns="" xmlns:a16="http://schemas.microsoft.com/office/drawing/2014/main" id="{0ACE2B35-0651-031B-55CE-1F238564E9C1}"/>
              </a:ext>
            </a:extLst>
          </p:cNvPr>
          <p:cNvPicPr>
            <a:picLocks noChangeAspect="1"/>
          </p:cNvPicPr>
          <p:nvPr/>
        </p:nvPicPr>
        <p:blipFill rotWithShape="1">
          <a:blip r:embed="rId2"/>
          <a:srcRect r="6820"/>
          <a:stretch/>
        </p:blipFill>
        <p:spPr>
          <a:xfrm>
            <a:off x="884132" y="825086"/>
            <a:ext cx="10515600" cy="5050151"/>
          </a:xfrm>
          <a:prstGeom prst="rect">
            <a:avLst/>
          </a:prstGeom>
        </p:spPr>
      </p:pic>
    </p:spTree>
    <p:extLst>
      <p:ext uri="{BB962C8B-B14F-4D97-AF65-F5344CB8AC3E}">
        <p14:creationId xmlns:p14="http://schemas.microsoft.com/office/powerpoint/2010/main" val="833923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1B0549EF-E3A5-48D7-9134-A4E08C0EF1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 xmlns:a16="http://schemas.microsoft.com/office/drawing/2014/main" id="{216DD803-634F-4EF2-A1E7-B1911DEE9D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A77B63F8-D1F3-4D40-B2D4-779BAE82BE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A picture containing diagram&#10;&#10;Description automatically generated">
            <a:extLst>
              <a:ext uri="{FF2B5EF4-FFF2-40B4-BE49-F238E27FC236}">
                <a16:creationId xmlns="" xmlns:a16="http://schemas.microsoft.com/office/drawing/2014/main" id="{128EE78F-5166-5C46-99C7-77186972B88B}"/>
              </a:ext>
            </a:extLst>
          </p:cNvPr>
          <p:cNvPicPr>
            <a:picLocks noChangeAspect="1"/>
          </p:cNvPicPr>
          <p:nvPr/>
        </p:nvPicPr>
        <p:blipFill rotWithShape="1">
          <a:blip r:embed="rId2"/>
          <a:srcRect t="9679" b="5694"/>
          <a:stretch/>
        </p:blipFill>
        <p:spPr>
          <a:xfrm>
            <a:off x="884132" y="825086"/>
            <a:ext cx="10515600" cy="5050151"/>
          </a:xfrm>
          <a:prstGeom prst="rect">
            <a:avLst/>
          </a:prstGeom>
        </p:spPr>
      </p:pic>
    </p:spTree>
    <p:extLst>
      <p:ext uri="{BB962C8B-B14F-4D97-AF65-F5344CB8AC3E}">
        <p14:creationId xmlns:p14="http://schemas.microsoft.com/office/powerpoint/2010/main" val="713807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 xmlns:a16="http://schemas.microsoft.com/office/drawing/2014/main" id="{1B0549EF-E3A5-48D7-9134-A4E08C0EF1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8">
            <a:extLst>
              <a:ext uri="{FF2B5EF4-FFF2-40B4-BE49-F238E27FC236}">
                <a16:creationId xmlns="" xmlns:a16="http://schemas.microsoft.com/office/drawing/2014/main" id="{216DD803-634F-4EF2-A1E7-B1911DEE9D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 xmlns:a16="http://schemas.microsoft.com/office/drawing/2014/main" id="{A77B63F8-D1F3-4D40-B2D4-779BAE82BE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A picture containing diagram&#10;&#10;Description automatically generated">
            <a:extLst>
              <a:ext uri="{FF2B5EF4-FFF2-40B4-BE49-F238E27FC236}">
                <a16:creationId xmlns="" xmlns:a16="http://schemas.microsoft.com/office/drawing/2014/main" id="{300B93F5-DC71-C1AE-26CC-9F8AF0903A3C}"/>
              </a:ext>
            </a:extLst>
          </p:cNvPr>
          <p:cNvPicPr>
            <a:picLocks noChangeAspect="1"/>
          </p:cNvPicPr>
          <p:nvPr/>
        </p:nvPicPr>
        <p:blipFill rotWithShape="1">
          <a:blip r:embed="rId2"/>
          <a:srcRect r="6820"/>
          <a:stretch/>
        </p:blipFill>
        <p:spPr>
          <a:xfrm>
            <a:off x="884132" y="825086"/>
            <a:ext cx="10515600" cy="5050151"/>
          </a:xfrm>
          <a:prstGeom prst="rect">
            <a:avLst/>
          </a:prstGeom>
        </p:spPr>
      </p:pic>
    </p:spTree>
    <p:extLst>
      <p:ext uri="{BB962C8B-B14F-4D97-AF65-F5344CB8AC3E}">
        <p14:creationId xmlns:p14="http://schemas.microsoft.com/office/powerpoint/2010/main" val="2750393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Text&#10;&#10;Description automatically generated">
            <a:extLst>
              <a:ext uri="{FF2B5EF4-FFF2-40B4-BE49-F238E27FC236}">
                <a16:creationId xmlns="" xmlns:a16="http://schemas.microsoft.com/office/drawing/2014/main" id="{EDAA9A72-76AC-23C3-098C-2944D8FD2508}"/>
              </a:ext>
            </a:extLst>
          </p:cNvPr>
          <p:cNvPicPr>
            <a:picLocks noChangeAspect="1"/>
          </p:cNvPicPr>
          <p:nvPr/>
        </p:nvPicPr>
        <p:blipFill rotWithShape="1">
          <a:blip r:embed="rId2"/>
          <a:srcRect r="1650" b="-1"/>
          <a:stretch/>
        </p:blipFill>
        <p:spPr>
          <a:xfrm>
            <a:off x="583656" y="499236"/>
            <a:ext cx="11024687" cy="5688918"/>
          </a:xfrm>
          <a:prstGeom prst="rect">
            <a:avLst/>
          </a:prstGeom>
        </p:spPr>
      </p:pic>
    </p:spTree>
    <p:extLst>
      <p:ext uri="{BB962C8B-B14F-4D97-AF65-F5344CB8AC3E}">
        <p14:creationId xmlns:p14="http://schemas.microsoft.com/office/powerpoint/2010/main" val="7488234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Text&#10;&#10;Description automatically generated">
            <a:extLst>
              <a:ext uri="{FF2B5EF4-FFF2-40B4-BE49-F238E27FC236}">
                <a16:creationId xmlns="" xmlns:a16="http://schemas.microsoft.com/office/drawing/2014/main" id="{1109DBF9-D1FD-B7DD-4DEF-62781D0845AF}"/>
              </a:ext>
            </a:extLst>
          </p:cNvPr>
          <p:cNvPicPr>
            <a:picLocks noChangeAspect="1"/>
          </p:cNvPicPr>
          <p:nvPr/>
        </p:nvPicPr>
        <p:blipFill rotWithShape="1">
          <a:blip r:embed="rId2"/>
          <a:srcRect r="15701"/>
          <a:stretch/>
        </p:blipFill>
        <p:spPr>
          <a:xfrm>
            <a:off x="583656" y="499236"/>
            <a:ext cx="11458603" cy="5688918"/>
          </a:xfrm>
          <a:prstGeom prst="rect">
            <a:avLst/>
          </a:prstGeom>
        </p:spPr>
      </p:pic>
    </p:spTree>
    <p:extLst>
      <p:ext uri="{BB962C8B-B14F-4D97-AF65-F5344CB8AC3E}">
        <p14:creationId xmlns:p14="http://schemas.microsoft.com/office/powerpoint/2010/main" val="26481346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Chart&#10;&#10;Description automatically generated">
            <a:extLst>
              <a:ext uri="{FF2B5EF4-FFF2-40B4-BE49-F238E27FC236}">
                <a16:creationId xmlns="" xmlns:a16="http://schemas.microsoft.com/office/drawing/2014/main" id="{E8D31503-ECB0-91CA-8257-99E4444B5A5F}"/>
              </a:ext>
            </a:extLst>
          </p:cNvPr>
          <p:cNvPicPr>
            <a:picLocks noChangeAspect="1"/>
          </p:cNvPicPr>
          <p:nvPr/>
        </p:nvPicPr>
        <p:blipFill rotWithShape="1">
          <a:blip r:embed="rId2"/>
          <a:srcRect t="3548" r="1" b="1"/>
          <a:stretch/>
        </p:blipFill>
        <p:spPr>
          <a:xfrm>
            <a:off x="583656" y="499236"/>
            <a:ext cx="11024687" cy="5688918"/>
          </a:xfrm>
          <a:prstGeom prst="rect">
            <a:avLst/>
          </a:prstGeom>
        </p:spPr>
      </p:pic>
    </p:spTree>
    <p:extLst>
      <p:ext uri="{BB962C8B-B14F-4D97-AF65-F5344CB8AC3E}">
        <p14:creationId xmlns:p14="http://schemas.microsoft.com/office/powerpoint/2010/main" val="23023038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69E6EFEE-6516-482C-B143-F97F9BF89D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DF0D2C0-CD0C-470C-8851-D8B2CC417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Diagram&#10;&#10;Description automatically generated">
            <a:extLst>
              <a:ext uri="{FF2B5EF4-FFF2-40B4-BE49-F238E27FC236}">
                <a16:creationId xmlns="" xmlns:a16="http://schemas.microsoft.com/office/drawing/2014/main" id="{593D1F5F-11CE-E42B-F57D-AFA77762C15D}"/>
              </a:ext>
            </a:extLst>
          </p:cNvPr>
          <p:cNvPicPr>
            <a:picLocks noChangeAspect="1"/>
          </p:cNvPicPr>
          <p:nvPr/>
        </p:nvPicPr>
        <p:blipFill rotWithShape="1">
          <a:blip r:embed="rId2"/>
          <a:srcRect t="4757" r="1" b="1423"/>
          <a:stretch/>
        </p:blipFill>
        <p:spPr>
          <a:xfrm>
            <a:off x="583656" y="499236"/>
            <a:ext cx="11024687" cy="5688918"/>
          </a:xfrm>
          <a:prstGeom prst="rect">
            <a:avLst/>
          </a:prstGeom>
        </p:spPr>
      </p:pic>
    </p:spTree>
    <p:extLst>
      <p:ext uri="{BB962C8B-B14F-4D97-AF65-F5344CB8AC3E}">
        <p14:creationId xmlns:p14="http://schemas.microsoft.com/office/powerpoint/2010/main" val="1069505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4069" y="217714"/>
            <a:ext cx="10293532" cy="6187700"/>
          </a:xfrm>
          <a:prstGeom prst="rect">
            <a:avLst/>
          </a:prstGeom>
        </p:spPr>
      </p:pic>
    </p:spTree>
    <p:extLst>
      <p:ext uri="{BB962C8B-B14F-4D97-AF65-F5344CB8AC3E}">
        <p14:creationId xmlns:p14="http://schemas.microsoft.com/office/powerpoint/2010/main" val="3041811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 xmlns:a16="http://schemas.microsoft.com/office/drawing/2014/main" id="{F94AA2BD-2E3F-4B1D-8127-5744B81153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1D5D680-F20B-7CD5-A519-51B99456FDAC}"/>
              </a:ext>
            </a:extLst>
          </p:cNvPr>
          <p:cNvSpPr>
            <a:spLocks noGrp="1"/>
          </p:cNvSpPr>
          <p:nvPr>
            <p:ph type="title"/>
          </p:nvPr>
        </p:nvSpPr>
        <p:spPr>
          <a:xfrm>
            <a:off x="411480" y="987552"/>
            <a:ext cx="4485861" cy="1088136"/>
          </a:xfrm>
        </p:spPr>
        <p:txBody>
          <a:bodyPr anchor="b">
            <a:normAutofit/>
          </a:bodyPr>
          <a:lstStyle/>
          <a:p>
            <a:r>
              <a:rPr lang="en-US" sz="3400" b="1">
                <a:highlight>
                  <a:srgbClr val="FFFFFF"/>
                </a:highlight>
              </a:rPr>
              <a:t>Limitations</a:t>
            </a:r>
            <a:endParaRPr lang="en-US" sz="3400" b="1"/>
          </a:p>
          <a:p>
            <a:endParaRPr lang="en-US" sz="3400"/>
          </a:p>
        </p:txBody>
      </p:sp>
      <p:sp>
        <p:nvSpPr>
          <p:cNvPr id="22" name="Rectangle 12">
            <a:extLst>
              <a:ext uri="{FF2B5EF4-FFF2-40B4-BE49-F238E27FC236}">
                <a16:creationId xmlns="" xmlns:a16="http://schemas.microsoft.com/office/drawing/2014/main" id="{4BD02261-2DC8-4AA8-9E16-7751AE8924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4">
            <a:extLst>
              <a:ext uri="{FF2B5EF4-FFF2-40B4-BE49-F238E27FC236}">
                <a16:creationId xmlns="" xmlns:a16="http://schemas.microsoft.com/office/drawing/2014/main" id="{3D752CF2-2291-40B5-B462-C17B174C10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erson holding a baby&#10;&#10;Description automatically generated">
            <a:extLst>
              <a:ext uri="{FF2B5EF4-FFF2-40B4-BE49-F238E27FC236}">
                <a16:creationId xmlns="" xmlns:a16="http://schemas.microsoft.com/office/drawing/2014/main" id="{ECA89929-BB45-D47E-8C43-7AC46528A1E0}"/>
              </a:ext>
            </a:extLst>
          </p:cNvPr>
          <p:cNvPicPr>
            <a:picLocks noChangeAspect="1"/>
          </p:cNvPicPr>
          <p:nvPr/>
        </p:nvPicPr>
        <p:blipFill rotWithShape="1">
          <a:blip r:embed="rId2"/>
          <a:srcRect l="26195" r="11069"/>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82059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8411" y="1573369"/>
            <a:ext cx="8740897" cy="3711262"/>
          </a:xfrm>
          <a:prstGeom prst="rect">
            <a:avLst/>
          </a:prstGeom>
        </p:spPr>
      </p:pic>
    </p:spTree>
    <p:extLst>
      <p:ext uri="{BB962C8B-B14F-4D97-AF65-F5344CB8AC3E}">
        <p14:creationId xmlns:p14="http://schemas.microsoft.com/office/powerpoint/2010/main" val="2317662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 xmlns:a16="http://schemas.microsoft.com/office/drawing/2014/main" id="{20EE021B-F440-7EEE-015B-4F627193A769}"/>
              </a:ext>
            </a:extLst>
          </p:cNvPr>
          <p:cNvPicPr>
            <a:picLocks noChangeAspect="1"/>
          </p:cNvPicPr>
          <p:nvPr/>
        </p:nvPicPr>
        <p:blipFill>
          <a:blip r:embed="rId2"/>
          <a:stretch>
            <a:fillRect/>
          </a:stretch>
        </p:blipFill>
        <p:spPr>
          <a:xfrm>
            <a:off x="839274" y="436829"/>
            <a:ext cx="10223678" cy="5812623"/>
          </a:xfrm>
          <a:prstGeom prst="rect">
            <a:avLst/>
          </a:prstGeom>
        </p:spPr>
      </p:pic>
    </p:spTree>
    <p:extLst>
      <p:ext uri="{BB962C8B-B14F-4D97-AF65-F5344CB8AC3E}">
        <p14:creationId xmlns:p14="http://schemas.microsoft.com/office/powerpoint/2010/main" val="12160341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4317AA-4E80-7C1B-8BA0-75BBE4DDC8B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632155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163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 xmlns:a16="http://schemas.microsoft.com/office/drawing/2014/main" id="{F79B7235-8836-F156-A00D-34883DECC5F7}"/>
              </a:ext>
            </a:extLst>
          </p:cNvPr>
          <p:cNvPicPr>
            <a:picLocks noChangeAspect="1"/>
          </p:cNvPicPr>
          <p:nvPr/>
        </p:nvPicPr>
        <p:blipFill>
          <a:blip r:embed="rId2"/>
          <a:stretch>
            <a:fillRect/>
          </a:stretch>
        </p:blipFill>
        <p:spPr>
          <a:xfrm>
            <a:off x="624626" y="273364"/>
            <a:ext cx="10041227" cy="6150286"/>
          </a:xfrm>
          <a:prstGeom prst="rect">
            <a:avLst/>
          </a:prstGeom>
        </p:spPr>
      </p:pic>
    </p:spTree>
    <p:extLst>
      <p:ext uri="{BB962C8B-B14F-4D97-AF65-F5344CB8AC3E}">
        <p14:creationId xmlns:p14="http://schemas.microsoft.com/office/powerpoint/2010/main" val="2153531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54D4D0-9113-F4E6-C3B5-184014026BC6}"/>
              </a:ext>
            </a:extLst>
          </p:cNvPr>
          <p:cNvSpPr>
            <a:spLocks noGrp="1"/>
          </p:cNvSpPr>
          <p:nvPr>
            <p:ph type="title"/>
          </p:nvPr>
        </p:nvSpPr>
        <p:spPr/>
        <p:txBody>
          <a:bodyPr/>
          <a:lstStyle/>
          <a:p>
            <a:r>
              <a:rPr lang="en-US" dirty="0"/>
              <a:t>Shape of Images</a:t>
            </a:r>
          </a:p>
        </p:txBody>
      </p:sp>
      <p:pic>
        <p:nvPicPr>
          <p:cNvPr id="4" name="Picture 4" descr="Chart, box and whisker chart&#10;&#10;Description automatically generated">
            <a:extLst>
              <a:ext uri="{FF2B5EF4-FFF2-40B4-BE49-F238E27FC236}">
                <a16:creationId xmlns="" xmlns:a16="http://schemas.microsoft.com/office/drawing/2014/main" id="{2616FCF3-BBC6-D6C7-727D-9BAF80959EB3}"/>
              </a:ext>
            </a:extLst>
          </p:cNvPr>
          <p:cNvPicPr>
            <a:picLocks noGrp="1" noChangeAspect="1"/>
          </p:cNvPicPr>
          <p:nvPr>
            <p:ph idx="1"/>
          </p:nvPr>
        </p:nvPicPr>
        <p:blipFill>
          <a:blip r:embed="rId2"/>
          <a:stretch>
            <a:fillRect/>
          </a:stretch>
        </p:blipFill>
        <p:spPr>
          <a:xfrm>
            <a:off x="328147" y="2016532"/>
            <a:ext cx="10594602" cy="4348851"/>
          </a:xfrm>
        </p:spPr>
      </p:pic>
    </p:spTree>
    <p:extLst>
      <p:ext uri="{BB962C8B-B14F-4D97-AF65-F5344CB8AC3E}">
        <p14:creationId xmlns:p14="http://schemas.microsoft.com/office/powerpoint/2010/main" val="2134581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 xmlns:a16="http://schemas.microsoft.com/office/drawing/2014/main" id="{EB61B845-E431-916E-65FF-0D789BAA1911}"/>
              </a:ext>
            </a:extLst>
          </p:cNvPr>
          <p:cNvPicPr>
            <a:picLocks noChangeAspect="1"/>
          </p:cNvPicPr>
          <p:nvPr/>
        </p:nvPicPr>
        <p:blipFill>
          <a:blip r:embed="rId2"/>
          <a:stretch>
            <a:fillRect/>
          </a:stretch>
        </p:blipFill>
        <p:spPr>
          <a:xfrm>
            <a:off x="807077" y="279165"/>
            <a:ext cx="9762184" cy="6246007"/>
          </a:xfrm>
          <a:prstGeom prst="rect">
            <a:avLst/>
          </a:prstGeom>
        </p:spPr>
      </p:pic>
    </p:spTree>
    <p:extLst>
      <p:ext uri="{BB962C8B-B14F-4D97-AF65-F5344CB8AC3E}">
        <p14:creationId xmlns:p14="http://schemas.microsoft.com/office/powerpoint/2010/main" val="659309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office theme</Template>
  <TotalTime>2612</TotalTime>
  <Words>209</Words>
  <Application>Microsoft Office PowerPoint</Application>
  <PresentationFormat>Widescreen</PresentationFormat>
  <Paragraphs>31</Paragraphs>
  <Slides>61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61</vt:i4>
      </vt:variant>
    </vt:vector>
  </HeadingPairs>
  <TitlesOfParts>
    <vt:vector size="67" baseType="lpstr">
      <vt:lpstr>Arial</vt:lpstr>
      <vt:lpstr>Avenir Next LT Pro</vt:lpstr>
      <vt:lpstr>Calibri</vt:lpstr>
      <vt:lpstr>Calibri Light</vt:lpstr>
      <vt:lpstr>AccentBoxVTI</vt:lpstr>
      <vt:lpstr>3DFloatVTI</vt:lpstr>
      <vt:lpstr>Introduction to Convolutional Neural Network  (CNN) </vt:lpstr>
      <vt:lpstr>PowerPoint Presentation</vt:lpstr>
      <vt:lpstr>Pixel of eyes</vt:lpstr>
      <vt:lpstr>Basics of images </vt:lpstr>
      <vt:lpstr>RGB images vs grayscale images, Pixel values</vt:lpstr>
      <vt:lpstr>PowerPoint Presentation</vt:lpstr>
      <vt:lpstr>PowerPoint Presentation</vt:lpstr>
      <vt:lpstr>Shape of Images</vt:lpstr>
      <vt:lpstr>PowerPoint Presentation</vt:lpstr>
      <vt:lpstr>PowerPoint Presentation</vt:lpstr>
      <vt:lpstr>PowerPoint Presentation</vt:lpstr>
      <vt:lpstr>How does it work? </vt:lpstr>
      <vt:lpstr>PowerPoint Presentation</vt:lpstr>
      <vt:lpstr>Implementations</vt:lpstr>
      <vt:lpstr>What’s a pooling layer?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Visualizations in 2D and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vt:lpstr>
      <vt:lpstr>PowerPoint Presentation</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Microsoft account</cp:lastModifiedBy>
  <cp:revision>306</cp:revision>
  <cp:lastPrinted>2023-04-16T04:59:13Z</cp:lastPrinted>
  <dcterms:created xsi:type="dcterms:W3CDTF">2023-04-14T17:59:51Z</dcterms:created>
  <dcterms:modified xsi:type="dcterms:W3CDTF">2024-03-11T18:15:15Z</dcterms:modified>
</cp:coreProperties>
</file>